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1.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handoutMasters/handoutMaster1.xml" ContentType="application/vnd.openxmlformats-officedocument.presentationml.handoutMaster+xml"/>
  <Override PartName="/ppt/viewProps.xml" ContentType="application/vnd.openxmlformats-officedocument.presentationml.viewProps+xml"/>
  <Override PartName="/ppt/slideLayouts/slideLayout9.xml" ContentType="application/vnd.openxmlformats-officedocument.presentationml.slideLayout+xml"/>
  <Override PartName="/ppt/notesSlides/notesSlide4.xml" ContentType="application/vnd.openxmlformats-officedocument.presentationml.notesSlide+xml"/>
  <Override PartName="/ppt/notesSlides/notesSlide5.xml" ContentType="application/vnd.openxmlformats-officedocument.presentationml.notesSlide+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3"/>
  </p:notesMasterIdLst>
  <p:handoutMasterIdLst>
    <p:handoutMasterId r:id="rId14"/>
  </p:handoutMasterIdLst>
  <p:sldIdLst>
    <p:sldId id="256" r:id="rId2"/>
    <p:sldId id="265" r:id="rId3"/>
    <p:sldId id="266" r:id="rId4"/>
    <p:sldId id="257" r:id="rId5"/>
    <p:sldId id="258" r:id="rId6"/>
    <p:sldId id="260" r:id="rId7"/>
    <p:sldId id="261" r:id="rId8"/>
    <p:sldId id="262" r:id="rId9"/>
    <p:sldId id="263" r:id="rId10"/>
    <p:sldId id="264" r:id="rId11"/>
    <p:sldId id="267" r:id="rId12"/>
  </p:sldIdLst>
  <p:sldSz cx="9144000" cy="6858000" type="screen4x3"/>
  <p:notesSz cx="6881813" cy="10002838"/>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2973" autoAdjust="0"/>
  </p:normalViewPr>
  <p:slideViewPr>
    <p:cSldViewPr>
      <p:cViewPr>
        <p:scale>
          <a:sx n="90" d="100"/>
          <a:sy n="90" d="100"/>
        </p:scale>
        <p:origin x="-594" y="384"/>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handoutMaster" Target="handoutMasters/handout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119" cy="500142"/>
          </a:xfrm>
          <a:prstGeom prst="rect">
            <a:avLst/>
          </a:prstGeom>
        </p:spPr>
        <p:txBody>
          <a:bodyPr vert="horz" lIns="96478" tIns="48239" rIns="96478" bIns="48239" rtlCol="0"/>
          <a:lstStyle>
            <a:lvl1pPr algn="l">
              <a:defRPr sz="1300"/>
            </a:lvl1pPr>
          </a:lstStyle>
          <a:p>
            <a:endParaRPr lang="en-GB"/>
          </a:p>
        </p:txBody>
      </p:sp>
      <p:sp>
        <p:nvSpPr>
          <p:cNvPr id="3" name="Date Placeholder 2"/>
          <p:cNvSpPr>
            <a:spLocks noGrp="1"/>
          </p:cNvSpPr>
          <p:nvPr>
            <p:ph type="dt" sz="quarter" idx="1"/>
          </p:nvPr>
        </p:nvSpPr>
        <p:spPr>
          <a:xfrm>
            <a:off x="3898102" y="0"/>
            <a:ext cx="2982119" cy="500142"/>
          </a:xfrm>
          <a:prstGeom prst="rect">
            <a:avLst/>
          </a:prstGeom>
        </p:spPr>
        <p:txBody>
          <a:bodyPr vert="horz" lIns="96478" tIns="48239" rIns="96478" bIns="48239" rtlCol="0"/>
          <a:lstStyle>
            <a:lvl1pPr algn="r">
              <a:defRPr sz="1300"/>
            </a:lvl1pPr>
          </a:lstStyle>
          <a:p>
            <a:fld id="{3D3EFC0D-CCD4-4213-BD54-2AC71E78FE46}" type="datetimeFigureOut">
              <a:rPr lang="en-GB" smtClean="0"/>
              <a:pPr/>
              <a:t>09/01/2016</a:t>
            </a:fld>
            <a:endParaRPr lang="en-GB"/>
          </a:p>
        </p:txBody>
      </p:sp>
      <p:sp>
        <p:nvSpPr>
          <p:cNvPr id="4" name="Footer Placeholder 3"/>
          <p:cNvSpPr>
            <a:spLocks noGrp="1"/>
          </p:cNvSpPr>
          <p:nvPr>
            <p:ph type="ftr" sz="quarter" idx="2"/>
          </p:nvPr>
        </p:nvSpPr>
        <p:spPr>
          <a:xfrm>
            <a:off x="0" y="9500960"/>
            <a:ext cx="2982119" cy="500142"/>
          </a:xfrm>
          <a:prstGeom prst="rect">
            <a:avLst/>
          </a:prstGeom>
        </p:spPr>
        <p:txBody>
          <a:bodyPr vert="horz" lIns="96478" tIns="48239" rIns="96478" bIns="48239" rtlCol="0" anchor="b"/>
          <a:lstStyle>
            <a:lvl1pPr algn="l">
              <a:defRPr sz="1300"/>
            </a:lvl1pPr>
          </a:lstStyle>
          <a:p>
            <a:endParaRPr lang="en-GB"/>
          </a:p>
        </p:txBody>
      </p:sp>
      <p:sp>
        <p:nvSpPr>
          <p:cNvPr id="5" name="Slide Number Placeholder 4"/>
          <p:cNvSpPr>
            <a:spLocks noGrp="1"/>
          </p:cNvSpPr>
          <p:nvPr>
            <p:ph type="sldNum" sz="quarter" idx="3"/>
          </p:nvPr>
        </p:nvSpPr>
        <p:spPr>
          <a:xfrm>
            <a:off x="3898102" y="9500960"/>
            <a:ext cx="2982119" cy="500142"/>
          </a:xfrm>
          <a:prstGeom prst="rect">
            <a:avLst/>
          </a:prstGeom>
        </p:spPr>
        <p:txBody>
          <a:bodyPr vert="horz" lIns="96478" tIns="48239" rIns="96478" bIns="48239" rtlCol="0" anchor="b"/>
          <a:lstStyle>
            <a:lvl1pPr algn="r">
              <a:defRPr sz="1300"/>
            </a:lvl1pPr>
          </a:lstStyle>
          <a:p>
            <a:fld id="{446CCF9A-CBD7-454D-AD2A-01FB4D0484D7}" type="slidenum">
              <a:rPr lang="en-GB" smtClean="0"/>
              <a:pPr/>
              <a:t>‹#›</a:t>
            </a:fld>
            <a:endParaRPr lang="en-GB"/>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119" cy="500142"/>
          </a:xfrm>
          <a:prstGeom prst="rect">
            <a:avLst/>
          </a:prstGeom>
        </p:spPr>
        <p:txBody>
          <a:bodyPr vert="horz" lIns="96478" tIns="48239" rIns="96478" bIns="48239" rtlCol="0"/>
          <a:lstStyle>
            <a:lvl1pPr algn="l">
              <a:defRPr sz="1300"/>
            </a:lvl1pPr>
          </a:lstStyle>
          <a:p>
            <a:endParaRPr lang="en-GB"/>
          </a:p>
        </p:txBody>
      </p:sp>
      <p:sp>
        <p:nvSpPr>
          <p:cNvPr id="3" name="Date Placeholder 2"/>
          <p:cNvSpPr>
            <a:spLocks noGrp="1"/>
          </p:cNvSpPr>
          <p:nvPr>
            <p:ph type="dt" idx="1"/>
          </p:nvPr>
        </p:nvSpPr>
        <p:spPr>
          <a:xfrm>
            <a:off x="3898102" y="0"/>
            <a:ext cx="2982119" cy="500142"/>
          </a:xfrm>
          <a:prstGeom prst="rect">
            <a:avLst/>
          </a:prstGeom>
        </p:spPr>
        <p:txBody>
          <a:bodyPr vert="horz" lIns="96478" tIns="48239" rIns="96478" bIns="48239" rtlCol="0"/>
          <a:lstStyle>
            <a:lvl1pPr algn="r">
              <a:defRPr sz="1300"/>
            </a:lvl1pPr>
          </a:lstStyle>
          <a:p>
            <a:fld id="{553D097A-7598-4A10-9C5E-4A6890C36A48}" type="datetimeFigureOut">
              <a:rPr lang="en-GB" smtClean="0"/>
              <a:pPr/>
              <a:t>09/01/2016</a:t>
            </a:fld>
            <a:endParaRPr lang="en-GB"/>
          </a:p>
        </p:txBody>
      </p:sp>
      <p:sp>
        <p:nvSpPr>
          <p:cNvPr id="4" name="Slide Image Placeholder 3"/>
          <p:cNvSpPr>
            <a:spLocks noGrp="1" noRot="1" noChangeAspect="1"/>
          </p:cNvSpPr>
          <p:nvPr>
            <p:ph type="sldImg" idx="2"/>
          </p:nvPr>
        </p:nvSpPr>
        <p:spPr>
          <a:xfrm>
            <a:off x="942975" y="750888"/>
            <a:ext cx="4997450" cy="3749675"/>
          </a:xfrm>
          <a:prstGeom prst="rect">
            <a:avLst/>
          </a:prstGeom>
          <a:noFill/>
          <a:ln w="12700">
            <a:solidFill>
              <a:prstClr val="black"/>
            </a:solidFill>
          </a:ln>
        </p:spPr>
        <p:txBody>
          <a:bodyPr vert="horz" lIns="96478" tIns="48239" rIns="96478" bIns="48239" rtlCol="0" anchor="ctr"/>
          <a:lstStyle/>
          <a:p>
            <a:endParaRPr lang="en-GB"/>
          </a:p>
        </p:txBody>
      </p:sp>
      <p:sp>
        <p:nvSpPr>
          <p:cNvPr id="5" name="Notes Placeholder 4"/>
          <p:cNvSpPr>
            <a:spLocks noGrp="1"/>
          </p:cNvSpPr>
          <p:nvPr>
            <p:ph type="body" sz="quarter" idx="3"/>
          </p:nvPr>
        </p:nvSpPr>
        <p:spPr>
          <a:xfrm>
            <a:off x="688182" y="4751348"/>
            <a:ext cx="5505450" cy="4501277"/>
          </a:xfrm>
          <a:prstGeom prst="rect">
            <a:avLst/>
          </a:prstGeom>
        </p:spPr>
        <p:txBody>
          <a:bodyPr vert="horz" lIns="96478" tIns="48239" rIns="96478" bIns="48239"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9500960"/>
            <a:ext cx="2982119" cy="500142"/>
          </a:xfrm>
          <a:prstGeom prst="rect">
            <a:avLst/>
          </a:prstGeom>
        </p:spPr>
        <p:txBody>
          <a:bodyPr vert="horz" lIns="96478" tIns="48239" rIns="96478" bIns="48239" rtlCol="0" anchor="b"/>
          <a:lstStyle>
            <a:lvl1pPr algn="l">
              <a:defRPr sz="1300"/>
            </a:lvl1pPr>
          </a:lstStyle>
          <a:p>
            <a:endParaRPr lang="en-GB"/>
          </a:p>
        </p:txBody>
      </p:sp>
      <p:sp>
        <p:nvSpPr>
          <p:cNvPr id="7" name="Slide Number Placeholder 6"/>
          <p:cNvSpPr>
            <a:spLocks noGrp="1"/>
          </p:cNvSpPr>
          <p:nvPr>
            <p:ph type="sldNum" sz="quarter" idx="5"/>
          </p:nvPr>
        </p:nvSpPr>
        <p:spPr>
          <a:xfrm>
            <a:off x="3898102" y="9500960"/>
            <a:ext cx="2982119" cy="500142"/>
          </a:xfrm>
          <a:prstGeom prst="rect">
            <a:avLst/>
          </a:prstGeom>
        </p:spPr>
        <p:txBody>
          <a:bodyPr vert="horz" lIns="96478" tIns="48239" rIns="96478" bIns="48239" rtlCol="0" anchor="b"/>
          <a:lstStyle>
            <a:lvl1pPr algn="r">
              <a:defRPr sz="1300"/>
            </a:lvl1pPr>
          </a:lstStyle>
          <a:p>
            <a:fld id="{CC4CE450-EAAB-417C-B9DD-62D36E80D4B7}" type="slidenum">
              <a:rPr lang="en-GB" smtClean="0"/>
              <a:pPr/>
              <a:t>‹#›</a:t>
            </a:fld>
            <a:endParaRPr lang="en-GB"/>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8" Type="http://schemas.openxmlformats.org/officeDocument/2006/relationships/hyperlink" Target="http://dictionary.cambridge.org/us/dictionary/english/vertical" TargetMode="External"/><Relationship Id="rId13" Type="http://schemas.openxmlformats.org/officeDocument/2006/relationships/hyperlink" Target="http://dictionary.cambridge.org/us/dictionary/english/depth" TargetMode="External"/><Relationship Id="rId3" Type="http://schemas.openxmlformats.org/officeDocument/2006/relationships/hyperlink" Target="http://dictionary.cambridge.org/us/dictionary/english/piece" TargetMode="External"/><Relationship Id="rId7" Type="http://schemas.openxmlformats.org/officeDocument/2006/relationships/hyperlink" Target="http://dictionary.cambridge.org/us/dictionary/english/test" TargetMode="External"/><Relationship Id="rId12" Type="http://schemas.openxmlformats.org/officeDocument/2006/relationships/hyperlink" Target="http://dictionary.cambridge.org/us/dictionary/english/find" TargetMode="External"/><Relationship Id="rId2" Type="http://schemas.openxmlformats.org/officeDocument/2006/relationships/slide" Target="../slides/slide9.xml"/><Relationship Id="rId1" Type="http://schemas.openxmlformats.org/officeDocument/2006/relationships/notesMaster" Target="../notesMasters/notesMaster1.xml"/><Relationship Id="rId6" Type="http://schemas.openxmlformats.org/officeDocument/2006/relationships/hyperlink" Target="http://dictionary.cambridge.org/us/dictionary/english/attached" TargetMode="External"/><Relationship Id="rId11" Type="http://schemas.openxmlformats.org/officeDocument/2006/relationships/hyperlink" Target="http://dictionary.cambridge.org/us/dictionary/english/straight" TargetMode="External"/><Relationship Id="rId5" Type="http://schemas.openxmlformats.org/officeDocument/2006/relationships/hyperlink" Target="http://dictionary.cambridge.org/us/dictionary/english/weight" TargetMode="External"/><Relationship Id="rId10" Type="http://schemas.openxmlformats.org/officeDocument/2006/relationships/hyperlink" Target="http://dictionary.cambridge.org/us/dictionary/english/exactly" TargetMode="External"/><Relationship Id="rId4" Type="http://schemas.openxmlformats.org/officeDocument/2006/relationships/hyperlink" Target="http://dictionary.cambridge.org/us/dictionary/english/string" TargetMode="External"/><Relationship Id="rId9" Type="http://schemas.openxmlformats.org/officeDocument/2006/relationships/hyperlink" Target="http://dictionary.cambridge.org/us/dictionary/english/wall" TargetMode="External"/><Relationship Id="rId14" Type="http://schemas.openxmlformats.org/officeDocument/2006/relationships/hyperlink" Target="http://dictionary.cambridge.org/us/dictionary/english/water" TargetMode="Externa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sz="1500" dirty="0" smtClean="0"/>
              <a:t>Funny incident that happened when I was working at the FRH.</a:t>
            </a:r>
          </a:p>
          <a:p>
            <a:endParaRPr lang="en-GB" baseline="0" dirty="0" smtClean="0"/>
          </a:p>
          <a:p>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1</a:t>
            </a:fld>
            <a:endParaRPr lang="en-GB"/>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sz="1500" dirty="0" smtClean="0"/>
              <a:t>Challenged! We sang this song at the prayer meeting on Tuesday night! </a:t>
            </a:r>
          </a:p>
          <a:p>
            <a:endParaRPr lang="en-GB" dirty="0" smtClean="0"/>
          </a:p>
          <a:p>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2</a:t>
            </a:fld>
            <a:endParaRPr lang="en-GB"/>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sz="1500" dirty="0" smtClean="0"/>
              <a:t>So, ...Why speak about the heart?</a:t>
            </a:r>
          </a:p>
          <a:p>
            <a:endParaRPr lang="en-GB" dirty="0" smtClean="0"/>
          </a:p>
          <a:p>
            <a:pPr>
              <a:buFont typeface="Arial" pitchFamily="34" charset="0"/>
              <a:buChar char="•"/>
            </a:pPr>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3</a:t>
            </a:fld>
            <a:endParaRPr lang="en-GB"/>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55000" lnSpcReduction="20000"/>
          </a:bodyPr>
          <a:lstStyle/>
          <a:p>
            <a:r>
              <a:rPr lang="en-GB" dirty="0" smtClean="0"/>
              <a:t>Read proverbs 4v21-27 Amplified</a:t>
            </a:r>
          </a:p>
          <a:p>
            <a:endParaRPr lang="en-GB" dirty="0" smtClean="0"/>
          </a:p>
          <a:p>
            <a:r>
              <a:rPr lang="en-GB" dirty="0" smtClean="0"/>
              <a:t>Context:</a:t>
            </a:r>
          </a:p>
          <a:p>
            <a:endParaRPr lang="en-GB" dirty="0" smtClean="0"/>
          </a:p>
          <a:p>
            <a:pPr>
              <a:buFont typeface="Arial" pitchFamily="34" charset="0"/>
              <a:buChar char="•"/>
            </a:pPr>
            <a:r>
              <a:rPr lang="en-GB" dirty="0" smtClean="0"/>
              <a:t>1.</a:t>
            </a:r>
            <a:r>
              <a:rPr lang="en-GB" baseline="0" dirty="0" smtClean="0"/>
              <a:t> </a:t>
            </a:r>
            <a:r>
              <a:rPr lang="en-GB" dirty="0" smtClean="0"/>
              <a:t>Solomon is speaking to his son and telling him to be </a:t>
            </a:r>
            <a:r>
              <a:rPr lang="en-GB" b="1" dirty="0" smtClean="0"/>
              <a:t>attentive</a:t>
            </a:r>
            <a:r>
              <a:rPr lang="en-GB" dirty="0" smtClean="0"/>
              <a:t> to the words of wisdom in</a:t>
            </a:r>
            <a:r>
              <a:rPr lang="en-GB" baseline="0" dirty="0" smtClean="0"/>
              <a:t> the proverbs. </a:t>
            </a:r>
          </a:p>
          <a:p>
            <a:pPr>
              <a:buFont typeface="Arial" pitchFamily="34" charset="0"/>
              <a:buNone/>
            </a:pPr>
            <a:r>
              <a:rPr lang="en-GB" baseline="0" dirty="0" smtClean="0"/>
              <a:t>I believe that God is saying to us all here to </a:t>
            </a:r>
            <a:r>
              <a:rPr lang="en-GB" b="1" baseline="0" dirty="0" smtClean="0"/>
              <a:t>pay special attention </a:t>
            </a:r>
            <a:r>
              <a:rPr lang="en-GB" baseline="0" dirty="0" smtClean="0"/>
              <a:t>to the words of the Bible this year like never before. </a:t>
            </a:r>
          </a:p>
          <a:p>
            <a:pPr>
              <a:buFont typeface="Arial" pitchFamily="34" charset="0"/>
              <a:buNone/>
            </a:pPr>
            <a:r>
              <a:rPr lang="en-GB" baseline="0" dirty="0" smtClean="0"/>
              <a:t>When faced with a difficult situation, decision or lacking in direction do we go to the Bible first of all? </a:t>
            </a:r>
          </a:p>
          <a:p>
            <a:pPr>
              <a:buFont typeface="Arial" pitchFamily="34" charset="0"/>
              <a:buNone/>
            </a:pPr>
            <a:r>
              <a:rPr lang="en-GB" baseline="0" dirty="0" smtClean="0"/>
              <a:t>When we know what God is saying to us, do we submit to it and do it or, are we like the man who knew the words of Jesus and failed to do them and become like the person who built his house on the sand which fell when storms came. Or, like the wise man who put into practice the words of Jesus and was like the house built on rock. The Rock, Jesus!</a:t>
            </a:r>
          </a:p>
          <a:p>
            <a:pPr>
              <a:buFont typeface="Arial" pitchFamily="34" charset="0"/>
              <a:buNone/>
            </a:pPr>
            <a:endParaRPr lang="en-GB" baseline="0" dirty="0" smtClean="0"/>
          </a:p>
          <a:p>
            <a:pPr>
              <a:buFont typeface="Arial" pitchFamily="34" charset="0"/>
              <a:buNone/>
            </a:pPr>
            <a:r>
              <a:rPr lang="en-GB" baseline="0" dirty="0" smtClean="0"/>
              <a:t>2.The Bible encourages us to keep the words of God in </a:t>
            </a:r>
            <a:r>
              <a:rPr lang="en-GB" b="1" baseline="0" dirty="0" smtClean="0"/>
              <a:t>the centre of our hearts and very lives</a:t>
            </a:r>
          </a:p>
          <a:p>
            <a:pPr>
              <a:buFont typeface="Arial" pitchFamily="34" charset="0"/>
              <a:buNone/>
            </a:pPr>
            <a:endParaRPr lang="en-GB" sz="1300" dirty="0" smtClean="0"/>
          </a:p>
          <a:p>
            <a:pPr defTabSz="964783">
              <a:buFont typeface="Arial" pitchFamily="34" charset="0"/>
              <a:buChar char="•"/>
              <a:defRPr/>
            </a:pPr>
            <a:r>
              <a:rPr lang="en-GB" baseline="0" dirty="0" smtClean="0"/>
              <a:t> The effect of the word of God in the lives of those who find and practice the words of God = healing and health to all their flesh. Could this be true, that if you and I practice the words of God every day of our lives that we will be healed body, soul and mind? Well, I think that is what it is saying. </a:t>
            </a:r>
          </a:p>
          <a:p>
            <a:pPr>
              <a:buFont typeface="Arial" pitchFamily="34" charset="0"/>
              <a:buNone/>
            </a:pPr>
            <a:endParaRPr lang="en-GB" baseline="0" dirty="0" smtClean="0"/>
          </a:p>
          <a:p>
            <a:pPr>
              <a:buFont typeface="Arial" pitchFamily="34" charset="0"/>
              <a:buChar char="•"/>
            </a:pPr>
            <a:r>
              <a:rPr lang="en-GB" baseline="0" dirty="0" smtClean="0"/>
              <a:t> </a:t>
            </a:r>
            <a:r>
              <a:rPr lang="en-GB" sz="1700" b="1" dirty="0" smtClean="0"/>
              <a:t>Keep and Guard you heart with all vigilance and above all that you guard, for out of it flow the springs of life. </a:t>
            </a:r>
          </a:p>
          <a:p>
            <a:pPr>
              <a:buFont typeface="Arial" pitchFamily="34" charset="0"/>
              <a:buChar char="•"/>
            </a:pPr>
            <a:r>
              <a:rPr lang="en-GB" sz="1500" dirty="0" smtClean="0"/>
              <a:t>How seriously we take securing our houses! What about our cars?</a:t>
            </a:r>
          </a:p>
          <a:p>
            <a:pPr>
              <a:buFont typeface="Arial" pitchFamily="34" charset="0"/>
              <a:buNone/>
            </a:pPr>
            <a:endParaRPr lang="en-GB" sz="1500" dirty="0" smtClean="0"/>
          </a:p>
          <a:p>
            <a:pPr>
              <a:buFont typeface="Arial" pitchFamily="34" charset="0"/>
              <a:buNone/>
            </a:pPr>
            <a:r>
              <a:rPr lang="en-GB" sz="1500" dirty="0" smtClean="0"/>
              <a:t> We have window locks, UPVC doors with multiple locks on , some have burglar alarms, security lights that come on if anyone approaches. Do we take guarding and securing our hearts as seriously? Do we invest in locks and means to keep the enemy out of our lives? </a:t>
            </a:r>
          </a:p>
          <a:p>
            <a:pPr>
              <a:buFont typeface="Arial" pitchFamily="34" charset="0"/>
              <a:buNone/>
            </a:pPr>
            <a:r>
              <a:rPr lang="en-GB" sz="1500" dirty="0" smtClean="0"/>
              <a:t>Imagine having an alarm that is activated everytime we are </a:t>
            </a:r>
            <a:r>
              <a:rPr lang="en-GB" sz="1500" b="1" dirty="0" smtClean="0"/>
              <a:t>about</a:t>
            </a:r>
            <a:r>
              <a:rPr lang="en-GB" sz="1500" dirty="0" smtClean="0"/>
              <a:t> to sin! Well, maybe we do!</a:t>
            </a:r>
          </a:p>
          <a:p>
            <a:pPr>
              <a:buFont typeface="Arial" pitchFamily="34" charset="0"/>
              <a:buNone/>
            </a:pPr>
            <a:r>
              <a:rPr lang="en-GB" sz="1500" dirty="0" smtClean="0"/>
              <a:t>Or a light that comes on inside when the devil (our enemy) is prowling around outside!</a:t>
            </a:r>
          </a:p>
          <a:p>
            <a:pPr>
              <a:buFont typeface="Arial" pitchFamily="34" charset="0"/>
              <a:buNone/>
            </a:pPr>
            <a:endParaRPr lang="en-GB" sz="1500" dirty="0" smtClean="0"/>
          </a:p>
          <a:p>
            <a:pPr>
              <a:buFont typeface="Arial" pitchFamily="34" charset="0"/>
              <a:buNone/>
            </a:pPr>
            <a:r>
              <a:rPr lang="en-GB" sz="1500" dirty="0" smtClean="0"/>
              <a:t>The thing is...WHO is called to guard our hearts?</a:t>
            </a:r>
          </a:p>
          <a:p>
            <a:pPr>
              <a:buFont typeface="Arial" pitchFamily="34" charset="0"/>
              <a:buNone/>
            </a:pPr>
            <a:r>
              <a:rPr lang="en-GB" sz="1500" dirty="0" smtClean="0"/>
              <a:t>YOU ARE, I AM! It is our responsibility...</a:t>
            </a:r>
          </a:p>
          <a:p>
            <a:pPr>
              <a:buFont typeface="Arial" pitchFamily="34" charset="0"/>
              <a:buNone/>
            </a:pPr>
            <a:r>
              <a:rPr lang="en-GB" sz="1500" dirty="0" smtClean="0"/>
              <a:t>We are responsible for our own hearts! We are responsible for being careful that the spring that flows from our life is clear and pure. </a:t>
            </a:r>
          </a:p>
          <a:p>
            <a:pPr>
              <a:buFont typeface="Arial" pitchFamily="34" charset="0"/>
              <a:buNone/>
            </a:pPr>
            <a:r>
              <a:rPr lang="en-GB" sz="1500" dirty="0" smtClean="0"/>
              <a:t>Can you imagine what it would be like to drink contaminated water out of our taps? This is what it is like for millions across the world who drink unsafe dirty water and all the sicknesses they have because of it.</a:t>
            </a:r>
          </a:p>
          <a:p>
            <a:pPr>
              <a:buFont typeface="Arial" pitchFamily="34" charset="0"/>
              <a:buNone/>
            </a:pPr>
            <a:endParaRPr lang="en-GB" sz="1500" dirty="0" smtClean="0"/>
          </a:p>
          <a:p>
            <a:pPr>
              <a:buFont typeface="Arial" pitchFamily="34" charset="0"/>
              <a:buNone/>
            </a:pPr>
            <a:r>
              <a:rPr lang="en-GB" sz="1300" dirty="0" smtClean="0"/>
              <a:t>Are we living with contaminated hearts? Jesus said that it wasn’t what went into a man that defiled him but, what came out of his mouth which comes from the heart. (Matt 15v11 and 17, 18 and 19)</a:t>
            </a:r>
          </a:p>
          <a:p>
            <a:pPr>
              <a:buFont typeface="Arial" pitchFamily="34" charset="0"/>
              <a:buNone/>
            </a:pPr>
            <a:endParaRPr lang="en-GB" sz="1300" dirty="0" smtClean="0"/>
          </a:p>
          <a:p>
            <a:pPr>
              <a:buFont typeface="Arial" pitchFamily="34" charset="0"/>
              <a:buNone/>
            </a:pPr>
            <a:r>
              <a:rPr lang="en-GB" sz="1300" dirty="0" smtClean="0"/>
              <a:t>Am I dealing with my sin and sinful attitudes or do I think to myself “This is so little a thing, no one knows, it won't affect anyone else, it’s no big-deal! But... What does unconfessed sin do in my life? </a:t>
            </a:r>
          </a:p>
          <a:p>
            <a:pPr>
              <a:buFont typeface="Arial" pitchFamily="34" charset="0"/>
              <a:buNone/>
            </a:pPr>
            <a:r>
              <a:rPr lang="en-GB" sz="1300" dirty="0" smtClean="0"/>
              <a:t>Book reading P98-99</a:t>
            </a:r>
          </a:p>
          <a:p>
            <a:pPr>
              <a:buFont typeface="Arial" pitchFamily="34" charset="0"/>
              <a:buNone/>
            </a:pPr>
            <a:endParaRPr lang="en-GB" sz="1300" dirty="0" smtClean="0"/>
          </a:p>
          <a:p>
            <a:pPr>
              <a:buFont typeface="Arial" pitchFamily="34" charset="0"/>
              <a:buNone/>
            </a:pPr>
            <a:r>
              <a:rPr lang="en-GB" sz="1300" dirty="0" smtClean="0"/>
              <a:t>So, if we are Christians...there are 2 ways in which we are to guard our hearts:</a:t>
            </a:r>
          </a:p>
          <a:p>
            <a:pPr>
              <a:buFont typeface="Arial" pitchFamily="34" charset="0"/>
              <a:buNone/>
            </a:pPr>
            <a:endParaRPr lang="en-GB" sz="1300" dirty="0" smtClean="0"/>
          </a:p>
          <a:p>
            <a:pPr marL="241196" indent="-241196">
              <a:buFont typeface="Arial" pitchFamily="34" charset="0"/>
              <a:buAutoNum type="arabicPeriod"/>
            </a:pPr>
            <a:r>
              <a:rPr lang="en-GB" sz="1300" dirty="0" smtClean="0"/>
              <a:t>To guard the life source that God has put within our lives</a:t>
            </a:r>
          </a:p>
          <a:p>
            <a:pPr marL="241196" indent="-241196">
              <a:buFont typeface="Arial" pitchFamily="34" charset="0"/>
              <a:buAutoNum type="arabicPeriod"/>
            </a:pPr>
            <a:r>
              <a:rPr lang="en-GB" sz="1300" dirty="0" smtClean="0"/>
              <a:t>To ask God, the Holy Spirit, to search our lives to reveal anything that is contaminating our lives</a:t>
            </a:r>
          </a:p>
          <a:p>
            <a:pPr>
              <a:buFont typeface="Arial" pitchFamily="34" charset="0"/>
              <a:buNone/>
            </a:pPr>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4</a:t>
            </a:fld>
            <a:endParaRPr lang="en-GB"/>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47500" lnSpcReduction="20000"/>
          </a:bodyPr>
          <a:lstStyle/>
          <a:p>
            <a:pPr>
              <a:buFont typeface="Arial" pitchFamily="34" charset="0"/>
              <a:buChar char="•"/>
            </a:pPr>
            <a:r>
              <a:rPr lang="en-GB" dirty="0" smtClean="0"/>
              <a:t> Yes, of course</a:t>
            </a:r>
            <a:r>
              <a:rPr lang="en-GB" baseline="0" dirty="0" smtClean="0"/>
              <a:t> </a:t>
            </a:r>
            <a:r>
              <a:rPr lang="en-GB" dirty="0" smtClean="0"/>
              <a:t>we can’t exist without a heart in the natural and once it stops, we are dead. The Greek word for heart is </a:t>
            </a:r>
            <a:r>
              <a:rPr lang="en-GB" dirty="0" err="1" smtClean="0"/>
              <a:t>Kardia</a:t>
            </a:r>
            <a:r>
              <a:rPr lang="en-GB" dirty="0" smtClean="0"/>
              <a:t> from which we get the word,</a:t>
            </a:r>
            <a:r>
              <a:rPr lang="en-GB" baseline="0" dirty="0" smtClean="0"/>
              <a:t> </a:t>
            </a:r>
            <a:r>
              <a:rPr lang="en-GB" dirty="0" smtClean="0"/>
              <a:t>cardiac. </a:t>
            </a:r>
          </a:p>
          <a:p>
            <a:pPr>
              <a:buFont typeface="Arial" pitchFamily="34" charset="0"/>
              <a:buNone/>
            </a:pPr>
            <a:endParaRPr lang="en-GB" dirty="0" smtClean="0"/>
          </a:p>
          <a:p>
            <a:pPr>
              <a:buFont typeface="Arial" pitchFamily="34" charset="0"/>
              <a:buChar char="•"/>
            </a:pPr>
            <a:r>
              <a:rPr lang="en-GB" dirty="0" smtClean="0"/>
              <a:t> 1.The heart, according to the Holman Bible Dictionary is the centre</a:t>
            </a:r>
            <a:r>
              <a:rPr lang="en-GB" baseline="0" dirty="0" smtClean="0"/>
              <a:t> of the physical, mental, moral, intellectual and spiritual life of humans. The word heart is mentioned over 1000 times in the Bible. This is such a vast subject, that this morning, we could not possibly cover all the uses of the word </a:t>
            </a:r>
            <a:r>
              <a:rPr lang="en-GB" b="1" baseline="0" dirty="0" smtClean="0"/>
              <a:t>heart</a:t>
            </a:r>
            <a:r>
              <a:rPr lang="en-GB" baseline="0" dirty="0" smtClean="0"/>
              <a:t> in the Bible </a:t>
            </a:r>
          </a:p>
          <a:p>
            <a:pPr>
              <a:buFont typeface="Arial" pitchFamily="34" charset="0"/>
              <a:buNone/>
            </a:pPr>
            <a:r>
              <a:rPr lang="en-GB" baseline="0" dirty="0" smtClean="0"/>
              <a:t>So, ... to just touch on a few explanations of how the Bible describes the heart;  </a:t>
            </a:r>
            <a:r>
              <a:rPr lang="en-GB" b="1" baseline="0" dirty="0" smtClean="0"/>
              <a:t>Proverbs 23v7 </a:t>
            </a:r>
            <a:r>
              <a:rPr lang="en-GB" baseline="0" dirty="0" smtClean="0"/>
              <a:t>states that “</a:t>
            </a:r>
            <a:r>
              <a:rPr lang="en-GB" b="1" baseline="0" dirty="0" smtClean="0"/>
              <a:t>as a man thinks in his heart, so is he</a:t>
            </a:r>
            <a:r>
              <a:rPr lang="en-GB" baseline="0" dirty="0" smtClean="0"/>
              <a:t>”.      </a:t>
            </a:r>
            <a:r>
              <a:rPr lang="en-GB" b="1" baseline="0" dirty="0" smtClean="0"/>
              <a:t>So, ...the heart thinks and this determines our lifestyles, behaviours, speech etc</a:t>
            </a:r>
          </a:p>
          <a:p>
            <a:pPr>
              <a:buFont typeface="Arial" pitchFamily="34" charset="0"/>
              <a:buNone/>
            </a:pPr>
            <a:endParaRPr lang="en-GB" baseline="0" dirty="0" smtClean="0"/>
          </a:p>
          <a:p>
            <a:pPr>
              <a:buFont typeface="Arial" pitchFamily="34" charset="0"/>
              <a:buNone/>
            </a:pPr>
            <a:r>
              <a:rPr lang="en-GB" baseline="0" dirty="0" smtClean="0"/>
              <a:t>2.It was said of David, when Samuel was sent by God to anoint the next king of Israel (1 Sam 16v7) ; </a:t>
            </a:r>
            <a:r>
              <a:rPr lang="en-GB" b="1" baseline="0" dirty="0" smtClean="0"/>
              <a:t>“For the Lord sees not as man sees; for man looks on the outward appearance, but the Lord looks on the heart.”</a:t>
            </a:r>
            <a:endParaRPr lang="en-GB" b="0" baseline="0" dirty="0" smtClean="0"/>
          </a:p>
          <a:p>
            <a:pPr>
              <a:buFont typeface="Arial" pitchFamily="34" charset="0"/>
              <a:buNone/>
            </a:pPr>
            <a:r>
              <a:rPr lang="en-GB" baseline="0" dirty="0" smtClean="0"/>
              <a:t>The Lord knows our hearts even if we don’t utter a word. When Jesus was on earth he often knew what the disciples and the religious groups were thinking in their hearts. </a:t>
            </a:r>
            <a:r>
              <a:rPr lang="en-GB" b="1" baseline="0" dirty="0" smtClean="0"/>
              <a:t>Our heart attitudes are exposed to the Lord, and he sees right into our hearts.</a:t>
            </a:r>
          </a:p>
          <a:p>
            <a:pPr>
              <a:buFont typeface="Arial" pitchFamily="34" charset="0"/>
              <a:buNone/>
            </a:pPr>
            <a:endParaRPr lang="en-GB" baseline="0" dirty="0" smtClean="0"/>
          </a:p>
          <a:p>
            <a:pPr>
              <a:buFont typeface="Arial" pitchFamily="34" charset="0"/>
              <a:buNone/>
            </a:pPr>
            <a:r>
              <a:rPr lang="en-GB" baseline="0" dirty="0" smtClean="0"/>
              <a:t>3.</a:t>
            </a:r>
            <a:r>
              <a:rPr lang="en-GB" b="1" baseline="0" dirty="0" smtClean="0"/>
              <a:t>Jer 17 v9-10</a:t>
            </a:r>
            <a:r>
              <a:rPr lang="en-GB" baseline="0" dirty="0" smtClean="0"/>
              <a:t>: The Message: </a:t>
            </a:r>
            <a:r>
              <a:rPr lang="en-GB" b="1" baseline="0" dirty="0" smtClean="0">
                <a:latin typeface="Arial" pitchFamily="34" charset="0"/>
                <a:cs typeface="Arial" pitchFamily="34" charset="0"/>
              </a:rPr>
              <a:t>The heart is hopelessly dark and deceitful, a puzzle that no one can figure out. But I, God, search the heart and examine the mind. I get to the heart of the human. I get to the root of things. I treat them as they really are, not as they pretend to be. </a:t>
            </a:r>
          </a:p>
          <a:p>
            <a:pPr>
              <a:buFont typeface="Arial" pitchFamily="34" charset="0"/>
              <a:buNone/>
            </a:pPr>
            <a:r>
              <a:rPr lang="en-GB" b="0" baseline="0" dirty="0" smtClean="0">
                <a:latin typeface="Arial" pitchFamily="34" charset="0"/>
                <a:cs typeface="Arial" pitchFamily="34" charset="0"/>
              </a:rPr>
              <a:t>We can think our hearts are pure before God, but it is only as we willingly allow them to have God’s light shine into them that we learn things about ourselves that need repenting of, or turning away from. </a:t>
            </a:r>
          </a:p>
          <a:p>
            <a:pPr>
              <a:buFont typeface="Arial" pitchFamily="34" charset="0"/>
              <a:buNone/>
            </a:pPr>
            <a:r>
              <a:rPr lang="en-GB" b="0" baseline="0" dirty="0" smtClean="0">
                <a:latin typeface="Arial" pitchFamily="34" charset="0"/>
                <a:cs typeface="Arial" pitchFamily="34" charset="0"/>
              </a:rPr>
              <a:t>King David knew what this was like, and in </a:t>
            </a:r>
            <a:r>
              <a:rPr lang="en-GB" b="1" baseline="0" dirty="0" smtClean="0">
                <a:latin typeface="Arial" pitchFamily="34" charset="0"/>
                <a:cs typeface="Arial" pitchFamily="34" charset="0"/>
              </a:rPr>
              <a:t>Psalm 51:9-10</a:t>
            </a:r>
            <a:r>
              <a:rPr lang="en-GB" b="0" baseline="0" dirty="0" smtClean="0">
                <a:latin typeface="Arial" pitchFamily="34" charset="0"/>
                <a:cs typeface="Arial" pitchFamily="34" charset="0"/>
              </a:rPr>
              <a:t>, The Message Bible, he said, “</a:t>
            </a:r>
            <a:r>
              <a:rPr lang="en-GB" b="1" baseline="0" dirty="0" smtClean="0">
                <a:latin typeface="Arial" pitchFamily="34" charset="0"/>
                <a:cs typeface="Arial" pitchFamily="34" charset="0"/>
              </a:rPr>
              <a:t>Don’t keep looking at my sins – erase them from your sight. Create in me a new, clean heart, O God, filled with clean thoughts and right desires”.  </a:t>
            </a:r>
          </a:p>
          <a:p>
            <a:pPr>
              <a:buFont typeface="Arial" pitchFamily="34" charset="0"/>
              <a:buNone/>
            </a:pPr>
            <a:endParaRPr lang="en-GB" b="1" baseline="0" dirty="0" smtClean="0">
              <a:latin typeface="Arial" pitchFamily="34" charset="0"/>
              <a:cs typeface="Arial" pitchFamily="34" charset="0"/>
            </a:endParaRPr>
          </a:p>
          <a:p>
            <a:pPr>
              <a:buFont typeface="Arial" pitchFamily="34" charset="0"/>
              <a:buNone/>
            </a:pPr>
            <a:r>
              <a:rPr lang="en-GB" b="1" baseline="0" dirty="0" smtClean="0">
                <a:latin typeface="Arial" pitchFamily="34" charset="0"/>
                <a:cs typeface="Arial" pitchFamily="34" charset="0"/>
              </a:rPr>
              <a:t>So the heart can be a dark place and we cannot change ourselves, only God can!</a:t>
            </a:r>
            <a:endParaRPr lang="en-GB" b="0" baseline="0" dirty="0" smtClean="0"/>
          </a:p>
          <a:p>
            <a:pPr>
              <a:buFont typeface="Arial" pitchFamily="34" charset="0"/>
              <a:buNone/>
            </a:pPr>
            <a:endParaRPr lang="en-GB" baseline="0" dirty="0" smtClean="0"/>
          </a:p>
          <a:p>
            <a:pPr>
              <a:buFont typeface="Arial" pitchFamily="34" charset="0"/>
              <a:buNone/>
            </a:pPr>
            <a:r>
              <a:rPr lang="en-GB" baseline="0" dirty="0" smtClean="0"/>
              <a:t>4.The heart can experience </a:t>
            </a:r>
            <a:r>
              <a:rPr lang="en-GB" b="1" baseline="0" dirty="0" smtClean="0"/>
              <a:t>emotions</a:t>
            </a:r>
            <a:r>
              <a:rPr lang="en-GB" baseline="0" dirty="0" smtClean="0"/>
              <a:t> according to the Bible. It can be full of pride, boasting, self-reliance, jealousy, hatred, bitterness, unforgiveness, trusting and leaning on others, unbelief: just to name a few! For those taking notes, have a look at </a:t>
            </a:r>
            <a:r>
              <a:rPr lang="en-GB" b="1" baseline="0" dirty="0" err="1" smtClean="0"/>
              <a:t>Jer</a:t>
            </a:r>
            <a:r>
              <a:rPr lang="en-GB" b="1" baseline="0" dirty="0" smtClean="0"/>
              <a:t> 17v5-8 </a:t>
            </a:r>
            <a:r>
              <a:rPr lang="en-GB" baseline="0" dirty="0" smtClean="0"/>
              <a:t>and </a:t>
            </a:r>
            <a:r>
              <a:rPr lang="en-GB" b="1" baseline="0" dirty="0" smtClean="0"/>
              <a:t>Galatians</a:t>
            </a:r>
            <a:r>
              <a:rPr lang="en-GB" baseline="0" dirty="0" smtClean="0"/>
              <a:t> </a:t>
            </a:r>
            <a:r>
              <a:rPr lang="en-GB" b="1" baseline="0" dirty="0" smtClean="0"/>
              <a:t>5v17-21</a:t>
            </a:r>
            <a:r>
              <a:rPr lang="en-GB" baseline="0" dirty="0" smtClean="0"/>
              <a:t> and for the way God intended us to live read </a:t>
            </a:r>
            <a:r>
              <a:rPr lang="en-GB" b="1" baseline="0" dirty="0" smtClean="0"/>
              <a:t>Galatians 5v22-25</a:t>
            </a:r>
            <a:r>
              <a:rPr lang="en-GB" baseline="0" dirty="0" smtClean="0"/>
              <a:t>. </a:t>
            </a:r>
          </a:p>
          <a:p>
            <a:pPr>
              <a:buFont typeface="Arial" pitchFamily="34" charset="0"/>
              <a:buNone/>
            </a:pPr>
            <a:endParaRPr lang="en-GB" baseline="0" dirty="0" smtClean="0"/>
          </a:p>
          <a:p>
            <a:pPr>
              <a:buFont typeface="Arial" pitchFamily="34" charset="0"/>
              <a:buNone/>
            </a:pPr>
            <a:r>
              <a:rPr lang="en-GB" baseline="0" dirty="0" smtClean="0"/>
              <a:t>As I was praying about this talk, I just felt prompted to speak about boasting. The Bible clearly tells us in </a:t>
            </a:r>
            <a:r>
              <a:rPr lang="en-GB" b="1" baseline="0" dirty="0" smtClean="0"/>
              <a:t>Eph 2v8-9</a:t>
            </a:r>
            <a:r>
              <a:rPr lang="en-GB" baseline="0" dirty="0" smtClean="0"/>
              <a:t>, New Living Translation: </a:t>
            </a:r>
          </a:p>
          <a:p>
            <a:pPr>
              <a:buFont typeface="Arial" pitchFamily="34" charset="0"/>
              <a:buNone/>
            </a:pPr>
            <a:r>
              <a:rPr lang="en-GB" b="1" baseline="0" dirty="0" smtClean="0"/>
              <a:t>God saved you by His grace when you believed. And you can't take credit for this; it is a gift from God. Salvation is not a reward for the good things we have done, so none of us can boast about it.</a:t>
            </a:r>
          </a:p>
          <a:p>
            <a:pPr>
              <a:buFont typeface="Arial" pitchFamily="34" charset="0"/>
              <a:buNone/>
            </a:pPr>
            <a:r>
              <a:rPr lang="en-GB" b="0" baseline="0" dirty="0" smtClean="0"/>
              <a:t>We are also told not to boast about what we are going to do in the future , </a:t>
            </a:r>
            <a:r>
              <a:rPr lang="en-GB" b="0" baseline="0" dirty="0" err="1" smtClean="0"/>
              <a:t>Prov</a:t>
            </a:r>
            <a:r>
              <a:rPr lang="en-GB" b="0" baseline="0" dirty="0" smtClean="0"/>
              <a:t> 27v1 and James 4v13-15</a:t>
            </a:r>
          </a:p>
          <a:p>
            <a:pPr>
              <a:buFont typeface="Arial" pitchFamily="34" charset="0"/>
              <a:buNone/>
            </a:pPr>
            <a:endParaRPr lang="en-GB" b="0" baseline="0" dirty="0" smtClean="0"/>
          </a:p>
          <a:p>
            <a:pPr>
              <a:buFont typeface="Arial" pitchFamily="34" charset="0"/>
              <a:buNone/>
            </a:pPr>
            <a:r>
              <a:rPr lang="en-GB" b="0" baseline="0" dirty="0" smtClean="0"/>
              <a:t>So... What are we to boast of?   The bible makes it very clear in </a:t>
            </a:r>
            <a:r>
              <a:rPr lang="en-GB" b="1" baseline="0" dirty="0" smtClean="0"/>
              <a:t>1 </a:t>
            </a:r>
            <a:r>
              <a:rPr lang="en-GB" b="1" baseline="0" dirty="0" err="1" smtClean="0"/>
              <a:t>Cor</a:t>
            </a:r>
            <a:r>
              <a:rPr lang="en-GB" b="1" baseline="0" dirty="0" smtClean="0"/>
              <a:t> 1v31</a:t>
            </a:r>
            <a:r>
              <a:rPr lang="en-GB" b="0" baseline="0" dirty="0" smtClean="0"/>
              <a:t>, again from the New Living Translation: </a:t>
            </a:r>
            <a:r>
              <a:rPr lang="en-GB" b="1" baseline="0" dirty="0" smtClean="0"/>
              <a:t>Therefore as the Scriptures say; If you want to boast, boast only about the Lord</a:t>
            </a:r>
            <a:endParaRPr lang="en-GB" b="0" baseline="0" dirty="0" smtClean="0"/>
          </a:p>
          <a:p>
            <a:pPr>
              <a:buFont typeface="Arial" pitchFamily="34" charset="0"/>
              <a:buNone/>
            </a:pPr>
            <a:endParaRPr lang="en-GB" baseline="0" dirty="0" smtClean="0"/>
          </a:p>
          <a:p>
            <a:pPr>
              <a:buFont typeface="Arial" pitchFamily="34" charset="0"/>
              <a:buNone/>
            </a:pPr>
            <a:r>
              <a:rPr lang="en-GB" baseline="0" dirty="0" smtClean="0"/>
              <a:t>5.The heart can be hard but God wants to come and change us, </a:t>
            </a:r>
            <a:r>
              <a:rPr lang="en-GB" b="1" baseline="0" dirty="0" smtClean="0"/>
              <a:t>Ezekiel 36v26-27</a:t>
            </a:r>
            <a:r>
              <a:rPr lang="en-GB" baseline="0" dirty="0" smtClean="0"/>
              <a:t>: </a:t>
            </a:r>
            <a:r>
              <a:rPr lang="en-GB" b="1" baseline="0" dirty="0" smtClean="0"/>
              <a:t>a new heart will I give you and a new spirit will I put within you, and I will take away the stony heart out of your flesh and give you a heart of flesh. And I will put my Spirit within you and cause you to walk in My statutes, and you shall heed My ordinances and do them. </a:t>
            </a:r>
          </a:p>
          <a:p>
            <a:pPr>
              <a:buFont typeface="Arial" pitchFamily="34" charset="0"/>
              <a:buNone/>
            </a:pPr>
            <a:endParaRPr lang="en-GB" b="0" baseline="0" dirty="0" smtClean="0"/>
          </a:p>
          <a:p>
            <a:pPr>
              <a:buFont typeface="Arial" pitchFamily="34" charset="0"/>
              <a:buNone/>
            </a:pPr>
            <a:r>
              <a:rPr lang="en-GB" b="0" baseline="0" dirty="0" smtClean="0"/>
              <a:t>So... as the above verses say, we do not have to change ourselves, thank God. </a:t>
            </a:r>
          </a:p>
          <a:p>
            <a:pPr>
              <a:buFont typeface="Arial" pitchFamily="34" charset="0"/>
              <a:buNone/>
            </a:pPr>
            <a:r>
              <a:rPr lang="en-GB" b="1" baseline="0" dirty="0" smtClean="0"/>
              <a:t>God is doing all the giving and all the taking away</a:t>
            </a:r>
            <a:r>
              <a:rPr lang="en-GB" b="0" baseline="0" dirty="0" smtClean="0"/>
              <a:t>. He promises to give us a </a:t>
            </a:r>
            <a:r>
              <a:rPr lang="en-GB" b="1" baseline="0" dirty="0" smtClean="0"/>
              <a:t>new heart </a:t>
            </a:r>
            <a:r>
              <a:rPr lang="en-GB" b="0" baseline="0" dirty="0" smtClean="0"/>
              <a:t>and a </a:t>
            </a:r>
            <a:r>
              <a:rPr lang="en-GB" b="1" baseline="0" dirty="0" smtClean="0"/>
              <a:t>new Spirit </a:t>
            </a:r>
            <a:r>
              <a:rPr lang="en-GB" b="0" baseline="0" dirty="0" smtClean="0"/>
              <a:t>and to </a:t>
            </a:r>
            <a:r>
              <a:rPr lang="en-GB" b="1" baseline="0" dirty="0" smtClean="0"/>
              <a:t>take away our stony hard hearts </a:t>
            </a:r>
            <a:r>
              <a:rPr lang="en-GB" b="0" baseline="0" dirty="0" smtClean="0"/>
              <a:t>and </a:t>
            </a:r>
            <a:r>
              <a:rPr lang="en-GB" b="1" baseline="0" dirty="0" smtClean="0"/>
              <a:t>give us soft hearts</a:t>
            </a:r>
            <a:r>
              <a:rPr lang="en-GB" b="0" baseline="0" dirty="0" smtClean="0"/>
              <a:t>. Also, Holy Spirit will cause us to </a:t>
            </a:r>
            <a:r>
              <a:rPr lang="en-GB" b="1" baseline="0" dirty="0" smtClean="0"/>
              <a:t>walk as God wants us to walk through life</a:t>
            </a:r>
            <a:r>
              <a:rPr lang="en-GB" b="0" baseline="0" dirty="0" smtClean="0"/>
              <a:t>. </a:t>
            </a:r>
          </a:p>
          <a:p>
            <a:pPr>
              <a:buFont typeface="Arial" pitchFamily="34" charset="0"/>
              <a:buNone/>
            </a:pPr>
            <a:r>
              <a:rPr lang="en-GB" b="0" baseline="0" dirty="0" smtClean="0"/>
              <a:t>Which of us wants soft hearts? I know that I do, and I pray the same for all of us here. </a:t>
            </a:r>
          </a:p>
          <a:p>
            <a:pPr>
              <a:buFont typeface="Arial" pitchFamily="34" charset="0"/>
              <a:buNone/>
            </a:pPr>
            <a:endParaRPr lang="en-GB" baseline="0" dirty="0" smtClean="0"/>
          </a:p>
          <a:p>
            <a:pPr>
              <a:buFont typeface="Arial" pitchFamily="34" charset="0"/>
              <a:buNone/>
            </a:pPr>
            <a:r>
              <a:rPr lang="en-GB" baseline="0" dirty="0" smtClean="0"/>
              <a:t>6.The heart in biblical terms, is meant to understand, discern and to see.  In </a:t>
            </a:r>
            <a:r>
              <a:rPr lang="en-GB" b="1" baseline="0" dirty="0" smtClean="0"/>
              <a:t>Eph 1v18 </a:t>
            </a:r>
            <a:r>
              <a:rPr lang="en-GB" baseline="0" dirty="0" smtClean="0"/>
              <a:t>(NIV), Paul speaking: </a:t>
            </a:r>
            <a:r>
              <a:rPr lang="en-GB" b="1" baseline="0" dirty="0" smtClean="0"/>
              <a:t>I pray that the eyes of your heart may be enlightened in order that you may know the hope to which He has called you, the riches of his glorious inheritance in His holy  people </a:t>
            </a:r>
            <a:r>
              <a:rPr lang="en-GB" b="0" baseline="0" dirty="0" smtClean="0"/>
              <a:t>(i.e. The people of God)</a:t>
            </a:r>
          </a:p>
          <a:p>
            <a:pPr>
              <a:buFont typeface="Arial" pitchFamily="34" charset="0"/>
              <a:buNone/>
            </a:pPr>
            <a:endParaRPr lang="en-GB" baseline="0" dirty="0" smtClean="0"/>
          </a:p>
          <a:p>
            <a:pPr>
              <a:buFont typeface="Arial" pitchFamily="34" charset="0"/>
              <a:buNone/>
            </a:pPr>
            <a:r>
              <a:rPr lang="en-GB" baseline="0" dirty="0" smtClean="0"/>
              <a:t>7.The heart is the seat of the conscience</a:t>
            </a:r>
          </a:p>
          <a:p>
            <a:pPr>
              <a:buFont typeface="Arial" pitchFamily="34" charset="0"/>
              <a:buNone/>
            </a:pPr>
            <a:endParaRPr lang="en-GB" baseline="0" dirty="0" smtClean="0"/>
          </a:p>
          <a:p>
            <a:pPr>
              <a:buFont typeface="Arial" pitchFamily="34" charset="0"/>
              <a:buNone/>
            </a:pPr>
            <a:r>
              <a:rPr lang="en-GB" baseline="0" dirty="0" smtClean="0"/>
              <a:t>So, as you can see, the heart is much, much more than a functioning organ in our bodies AND we are to take care what is in it and what comes out of it through our mouths (but that is another subject)!</a:t>
            </a:r>
          </a:p>
          <a:p>
            <a:pPr>
              <a:buFont typeface="Arial" pitchFamily="34" charset="0"/>
              <a:buChar char="•"/>
            </a:pPr>
            <a:endParaRPr lang="en-GB" baseline="0" dirty="0" smtClean="0"/>
          </a:p>
          <a:p>
            <a:pPr>
              <a:buFont typeface="Arial" pitchFamily="34" charset="0"/>
              <a:buNone/>
            </a:pPr>
            <a:endParaRPr lang="en-GB" baseline="0" dirty="0" smtClean="0"/>
          </a:p>
          <a:p>
            <a:pPr>
              <a:buFont typeface="Arial" pitchFamily="34" charset="0"/>
              <a:buChar char="•"/>
            </a:pPr>
            <a:r>
              <a:rPr lang="en-GB" b="1" baseline="0" dirty="0" smtClean="0"/>
              <a:t>So where is our focus?</a:t>
            </a:r>
          </a:p>
          <a:p>
            <a:pPr>
              <a:buFont typeface="Arial" pitchFamily="34" charset="0"/>
              <a:buNone/>
            </a:pPr>
            <a:r>
              <a:rPr lang="en-GB" baseline="0" dirty="0" smtClean="0"/>
              <a:t>Jesus tells us in Matt 6v21to store up for ourselves treasures in heaven where neither rust nor worm consume and destroy and thieves do not break through and steal FOR WHERE YOUR TREASURE IS, THERE WILL YOUR HEART BE ALSO. </a:t>
            </a:r>
          </a:p>
          <a:p>
            <a:pPr>
              <a:buFont typeface="Arial" pitchFamily="34" charset="0"/>
              <a:buNone/>
            </a:pPr>
            <a:r>
              <a:rPr lang="en-GB" baseline="0" dirty="0" smtClean="0"/>
              <a:t>Where are our hearts to be focussed? I would say,... On God, His Kingdom and on eternal things not earthly, passing away things. </a:t>
            </a:r>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5</a:t>
            </a:fld>
            <a:endParaRPr lang="en-GB"/>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a:buFont typeface="Arial" pitchFamily="34" charset="0"/>
              <a:buNone/>
            </a:pPr>
            <a:r>
              <a:rPr lang="en-GB" baseline="0" dirty="0" smtClean="0"/>
              <a:t>Help is at hand because:</a:t>
            </a:r>
          </a:p>
          <a:p>
            <a:pPr>
              <a:buFont typeface="Arial" pitchFamily="34" charset="0"/>
              <a:buNone/>
            </a:pPr>
            <a:endParaRPr lang="en-GB" baseline="0" dirty="0" smtClean="0"/>
          </a:p>
          <a:p>
            <a:pPr>
              <a:buFont typeface="Arial" pitchFamily="34" charset="0"/>
              <a:buChar char="•"/>
            </a:pPr>
            <a:r>
              <a:rPr lang="en-GB" baseline="0" dirty="0" smtClean="0"/>
              <a:t>Jesus is the Way, the Truth and the Life, if we know Jesus not only will </a:t>
            </a:r>
            <a:r>
              <a:rPr lang="en-GB" b="1" baseline="0" dirty="0" smtClean="0"/>
              <a:t>He</a:t>
            </a:r>
            <a:r>
              <a:rPr lang="en-GB" baseline="0" dirty="0" smtClean="0"/>
              <a:t> set us free, but words of truth in the Bible, will also set us free!</a:t>
            </a:r>
          </a:p>
          <a:p>
            <a:pPr>
              <a:buFont typeface="Arial" pitchFamily="34" charset="0"/>
              <a:buChar char="•"/>
            </a:pPr>
            <a:endParaRPr lang="en-GB" baseline="0" dirty="0" smtClean="0"/>
          </a:p>
          <a:p>
            <a:pPr>
              <a:buFont typeface="Arial" pitchFamily="34" charset="0"/>
              <a:buChar char="•"/>
            </a:pPr>
            <a:r>
              <a:rPr lang="en-GB" baseline="0" dirty="0" smtClean="0"/>
              <a:t>Help is at hand because John 14 tells us of the person of Holy Spirit, the Helper will live within us</a:t>
            </a:r>
          </a:p>
          <a:p>
            <a:pPr>
              <a:buFont typeface="Arial" pitchFamily="34" charset="0"/>
              <a:buChar char="•"/>
            </a:pPr>
            <a:endParaRPr lang="en-GB" baseline="0" dirty="0" smtClean="0"/>
          </a:p>
          <a:p>
            <a:pPr>
              <a:buFont typeface="Arial" pitchFamily="34" charset="0"/>
              <a:buChar char="•"/>
            </a:pPr>
            <a:r>
              <a:rPr lang="en-GB" baseline="0" dirty="0" smtClean="0"/>
              <a:t>James 4: for those who are humble before God, and willing to receive His help and grace</a:t>
            </a:r>
          </a:p>
          <a:p>
            <a:pPr>
              <a:buFont typeface="Arial" pitchFamily="34" charset="0"/>
              <a:buChar char="•"/>
            </a:pPr>
            <a:endParaRPr lang="en-GB" baseline="0" dirty="0" smtClean="0"/>
          </a:p>
          <a:p>
            <a:pPr>
              <a:buFont typeface="Arial" pitchFamily="34" charset="0"/>
              <a:buChar char="•"/>
            </a:pPr>
            <a:r>
              <a:rPr lang="en-GB" baseline="0" dirty="0" smtClean="0"/>
              <a:t>Read Hebrews 4v14-15 for yourselves; Jesus understands our humanity and our struggles. When we are His children He </a:t>
            </a:r>
            <a:r>
              <a:rPr lang="en-GB" b="1" baseline="0" dirty="0" smtClean="0"/>
              <a:t>expects</a:t>
            </a:r>
            <a:r>
              <a:rPr lang="en-GB" baseline="0" dirty="0" smtClean="0"/>
              <a:t> us to come fearlessly, confidently and boldly to the throne of grace where we will find mercy and grace for every need we have. We don’t have to hide our hearts’ sins and secrets.  </a:t>
            </a:r>
          </a:p>
          <a:p>
            <a:pPr>
              <a:buFont typeface="Arial" pitchFamily="34" charset="0"/>
              <a:buChar char="•"/>
            </a:pPr>
            <a:endParaRPr lang="en-GB" baseline="0" dirty="0" smtClean="0"/>
          </a:p>
          <a:p>
            <a:pPr>
              <a:buFont typeface="Arial" pitchFamily="34" charset="0"/>
              <a:buChar char="•"/>
            </a:pPr>
            <a:r>
              <a:rPr lang="en-GB" baseline="0" dirty="0" smtClean="0"/>
              <a:t>Help is at hand because we are not condemned and are freed already to live under the law of Holy Spirit, not in the old way of sin and death. Romans 8</a:t>
            </a:r>
          </a:p>
          <a:p>
            <a:pPr>
              <a:buFont typeface="Arial" pitchFamily="34" charset="0"/>
              <a:buNone/>
            </a:pPr>
            <a:endParaRPr lang="en-GB" baseline="0" dirty="0" smtClean="0"/>
          </a:p>
          <a:p>
            <a:pPr>
              <a:buFont typeface="Arial" pitchFamily="34" charset="0"/>
              <a:buNone/>
            </a:pPr>
            <a:endParaRPr lang="en-GB" dirty="0" smtClean="0"/>
          </a:p>
          <a:p>
            <a:pPr>
              <a:buFont typeface="Arial" pitchFamily="34" charset="0"/>
              <a:buChar char="•"/>
            </a:pPr>
            <a:endParaRPr lang="en-GB" dirty="0" smtClean="0"/>
          </a:p>
          <a:p>
            <a:pPr marL="241196" indent="-241196">
              <a:buFont typeface="+mj-lt"/>
              <a:buAutoNum type="arabicPeriod"/>
            </a:pPr>
            <a:endParaRPr lang="en-GB" dirty="0" smtClean="0"/>
          </a:p>
        </p:txBody>
      </p:sp>
      <p:sp>
        <p:nvSpPr>
          <p:cNvPr id="4" name="Slide Number Placeholder 3"/>
          <p:cNvSpPr>
            <a:spLocks noGrp="1"/>
          </p:cNvSpPr>
          <p:nvPr>
            <p:ph type="sldNum" sz="quarter" idx="10"/>
          </p:nvPr>
        </p:nvSpPr>
        <p:spPr/>
        <p:txBody>
          <a:bodyPr/>
          <a:lstStyle/>
          <a:p>
            <a:fld id="{CC4CE450-EAAB-417C-B9DD-62D36E80D4B7}" type="slidenum">
              <a:rPr lang="en-GB" smtClean="0"/>
              <a:pPr/>
              <a:t>6</a:t>
            </a:fld>
            <a:endParaRPr lang="en-GB"/>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7</a:t>
            </a:fld>
            <a:endParaRPr lang="en-GB"/>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dirty="0" smtClean="0"/>
              <a:t>Picture</a:t>
            </a:r>
            <a:r>
              <a:rPr lang="en-GB" baseline="0" dirty="0" smtClean="0"/>
              <a:t> of a house. It was daytime. Nothing special architecturally about this house. I walked round the outside and noted that only one room had the curtains open and the sunlight was streaming into this room.</a:t>
            </a:r>
          </a:p>
          <a:p>
            <a:r>
              <a:rPr lang="en-GB" baseline="0" dirty="0" smtClean="0"/>
              <a:t>As I went in, the room with open curtains had beautiful furniture, decor and a welcoming atmosphere. It was clearly the living room. </a:t>
            </a:r>
          </a:p>
          <a:p>
            <a:r>
              <a:rPr lang="en-GB" baseline="0" dirty="0" smtClean="0"/>
              <a:t>As I walked back into the hall, I tried the other doors. One was locked, another was slightly ajar so I ventured to push it open, only to discover that it had a wedge stuck behind it which made it impossible to enter. There was someone in this room but they were unwilling to let me in there.</a:t>
            </a:r>
          </a:p>
          <a:p>
            <a:endParaRPr lang="en-GB" baseline="0" dirty="0" smtClean="0"/>
          </a:p>
          <a:p>
            <a:r>
              <a:rPr lang="en-GB" baseline="0" dirty="0" smtClean="0"/>
              <a:t>As I thought about this picture I felt the Lord say that this is how many of our hearts are. We can be willing to let him into the room of our heart that looks great but there are other rooms that we do not want him to venture into so we lock them. Sometimes we would like him to poke His head round the door so as just to get a glimpse of who we really are, but we hold back on Him and put a wedge in His way. </a:t>
            </a:r>
          </a:p>
          <a:p>
            <a:r>
              <a:rPr lang="en-GB" baseline="0" dirty="0" smtClean="0"/>
              <a:t>I was reminded that the only person who can remove the wedge is ourselves.</a:t>
            </a:r>
          </a:p>
          <a:p>
            <a:endParaRPr lang="en-GB" baseline="0" dirty="0" smtClean="0"/>
          </a:p>
          <a:p>
            <a:r>
              <a:rPr lang="en-GB" baseline="0" dirty="0" smtClean="0"/>
              <a:t>The scripture that came to mind was one written to the church in Laodicea in </a:t>
            </a:r>
            <a:r>
              <a:rPr lang="en-GB" b="1" baseline="0" dirty="0" smtClean="0"/>
              <a:t>Revelation 3v20</a:t>
            </a:r>
            <a:r>
              <a:rPr lang="en-GB" baseline="0" dirty="0" smtClean="0"/>
              <a:t>: </a:t>
            </a:r>
            <a:r>
              <a:rPr lang="en-GB" b="1" baseline="0" dirty="0" smtClean="0"/>
              <a:t>Behold, I stand at the door and knock; if anyone hears and listens to and heeds My voice and opens the door, I will come in to him and will eat with him, and he will eat with Me. </a:t>
            </a:r>
          </a:p>
          <a:p>
            <a:r>
              <a:rPr lang="en-GB" b="0" baseline="0" dirty="0" smtClean="0"/>
              <a:t>Jesus, lover of our souls,  longs to come into the whole of our hearts so we can have the abundant life that He speaks about in John 10v10, but, we have to grant Him permission first. </a:t>
            </a:r>
          </a:p>
          <a:p>
            <a:endParaRPr lang="en-GB" b="0" baseline="0" dirty="0" smtClean="0"/>
          </a:p>
          <a:p>
            <a:endParaRPr lang="en-GB" b="0" baseline="0" dirty="0" smtClean="0"/>
          </a:p>
          <a:p>
            <a:endParaRPr lang="en-GB" baseline="0" dirty="0" smtClean="0"/>
          </a:p>
          <a:p>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8</a:t>
            </a:fld>
            <a:endParaRPr lang="en-GB"/>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lnSpcReduction="10000"/>
          </a:bodyPr>
          <a:lstStyle/>
          <a:p>
            <a:pPr>
              <a:buFont typeface="Arial" pitchFamily="34" charset="0"/>
              <a:buChar char="•"/>
            </a:pPr>
            <a:r>
              <a:rPr lang="en-GB" dirty="0" smtClean="0"/>
              <a:t>I’ve just said that Jesus wants all of our heart’s rooms and have</a:t>
            </a:r>
            <a:r>
              <a:rPr lang="en-GB" baseline="0" dirty="0" smtClean="0"/>
              <a:t> been reminded very powerfully recently of 2 </a:t>
            </a:r>
            <a:r>
              <a:rPr lang="en-GB" dirty="0" smtClean="0"/>
              <a:t>PIVOTAL VERSES that Jesus said in </a:t>
            </a:r>
          </a:p>
          <a:p>
            <a:pPr>
              <a:buFont typeface="Arial" pitchFamily="34" charset="0"/>
              <a:buNone/>
            </a:pPr>
            <a:r>
              <a:rPr lang="en-GB" b="1" dirty="0" smtClean="0"/>
              <a:t>Matt 22v36-40 </a:t>
            </a:r>
            <a:r>
              <a:rPr lang="en-GB" dirty="0" smtClean="0"/>
              <a:t>and also found in </a:t>
            </a:r>
            <a:r>
              <a:rPr lang="en-GB" b="1" dirty="0" smtClean="0"/>
              <a:t>Deut 6v5</a:t>
            </a:r>
            <a:r>
              <a:rPr lang="en-GB" dirty="0" smtClean="0"/>
              <a:t>. a commandment to love the Lord</a:t>
            </a:r>
            <a:r>
              <a:rPr lang="en-GB" baseline="0" dirty="0" smtClean="0"/>
              <a:t> our God with </a:t>
            </a:r>
            <a:r>
              <a:rPr lang="en-GB" b="1" baseline="0" dirty="0" smtClean="0"/>
              <a:t>ALL</a:t>
            </a:r>
            <a:r>
              <a:rPr lang="en-GB" baseline="0" dirty="0" smtClean="0"/>
              <a:t> our heart, soul and mind and strength. And...also to love our neighbour </a:t>
            </a:r>
            <a:r>
              <a:rPr lang="en-GB" b="1" baseline="0" dirty="0" smtClean="0"/>
              <a:t>as we love ourselves</a:t>
            </a:r>
            <a:r>
              <a:rPr lang="en-GB" baseline="0" dirty="0" smtClean="0"/>
              <a:t>. </a:t>
            </a:r>
          </a:p>
          <a:p>
            <a:pPr>
              <a:buFont typeface="Arial" pitchFamily="34" charset="0"/>
              <a:buNone/>
            </a:pPr>
            <a:r>
              <a:rPr lang="en-GB" baseline="0" dirty="0" smtClean="0"/>
              <a:t>V40 says that </a:t>
            </a:r>
            <a:r>
              <a:rPr lang="en-GB" b="1" baseline="0" dirty="0" smtClean="0"/>
              <a:t>These two commandments sum up and upon them depend ALL the law and the prophets. </a:t>
            </a:r>
            <a:endParaRPr lang="en-GB" b="1" dirty="0" smtClean="0"/>
          </a:p>
          <a:p>
            <a:pPr>
              <a:buFont typeface="Arial" pitchFamily="34" charset="0"/>
              <a:buNone/>
            </a:pPr>
            <a:endParaRPr lang="en-GB" dirty="0" smtClean="0"/>
          </a:p>
          <a:p>
            <a:pPr>
              <a:buFont typeface="Arial" pitchFamily="34" charset="0"/>
              <a:buNone/>
            </a:pPr>
            <a:r>
              <a:rPr lang="en-GB" baseline="0" dirty="0" smtClean="0"/>
              <a:t>This is how important LOVE is. Love for God first, love for others following. </a:t>
            </a:r>
          </a:p>
          <a:p>
            <a:pPr>
              <a:buFont typeface="Arial" pitchFamily="34" charset="0"/>
              <a:buNone/>
            </a:pPr>
            <a:endParaRPr lang="en-GB" baseline="0" dirty="0" smtClean="0"/>
          </a:p>
          <a:p>
            <a:pPr>
              <a:buFont typeface="Arial" pitchFamily="34" charset="0"/>
              <a:buChar char="•"/>
            </a:pPr>
            <a:r>
              <a:rPr lang="en-GB" baseline="0" dirty="0" smtClean="0"/>
              <a:t>We are to love as He has loved us!  - </a:t>
            </a:r>
            <a:r>
              <a:rPr lang="en-GB" b="1" baseline="0" dirty="0" smtClean="0"/>
              <a:t>John 13v34</a:t>
            </a:r>
          </a:p>
          <a:p>
            <a:pPr>
              <a:buFont typeface="Arial" pitchFamily="34" charset="0"/>
              <a:buChar char="•"/>
            </a:pPr>
            <a:endParaRPr lang="en-GB" baseline="0" dirty="0" smtClean="0"/>
          </a:p>
          <a:p>
            <a:pPr>
              <a:buFont typeface="Arial" pitchFamily="34" charset="0"/>
              <a:buChar char="•"/>
            </a:pPr>
            <a:r>
              <a:rPr lang="en-GB" baseline="0" dirty="0" smtClean="0"/>
              <a:t>God wants us to have right i.e. Godly behaviours, attitudes and thinking</a:t>
            </a:r>
          </a:p>
          <a:p>
            <a:pPr>
              <a:buFont typeface="Arial" pitchFamily="34" charset="0"/>
              <a:buNone/>
            </a:pPr>
            <a:endParaRPr lang="en-GB" dirty="0" smtClean="0"/>
          </a:p>
          <a:p>
            <a:pPr>
              <a:buFont typeface="Arial" pitchFamily="34" charset="0"/>
              <a:buNone/>
            </a:pPr>
            <a:r>
              <a:rPr lang="en-GB" b="1" dirty="0" smtClean="0"/>
              <a:t>The Test</a:t>
            </a:r>
          </a:p>
          <a:p>
            <a:pPr>
              <a:buFont typeface="Arial" pitchFamily="34" charset="0"/>
              <a:buNone/>
            </a:pPr>
            <a:r>
              <a:rPr lang="en-GB" dirty="0" smtClean="0"/>
              <a:t>a ​</a:t>
            </a:r>
            <a:r>
              <a:rPr lang="en-GB" dirty="0" smtClean="0">
                <a:hlinkClick r:id="rId3" tooltip="piece"/>
              </a:rPr>
              <a:t>piece</a:t>
            </a:r>
            <a:r>
              <a:rPr lang="en-GB" dirty="0" smtClean="0"/>
              <a:t> of ​</a:t>
            </a:r>
            <a:r>
              <a:rPr lang="en-GB" dirty="0" smtClean="0">
                <a:hlinkClick r:id="rId4" tooltip="string"/>
              </a:rPr>
              <a:t>string</a:t>
            </a:r>
            <a:r>
              <a:rPr lang="en-GB" dirty="0" smtClean="0"/>
              <a:t> with a ​</a:t>
            </a:r>
            <a:r>
              <a:rPr lang="en-GB" dirty="0" smtClean="0">
                <a:hlinkClick r:id="rId5" tooltip="weight"/>
              </a:rPr>
              <a:t>weight</a:t>
            </a:r>
            <a:r>
              <a:rPr lang="en-GB" dirty="0" smtClean="0"/>
              <a:t> ​</a:t>
            </a:r>
            <a:r>
              <a:rPr lang="en-GB" dirty="0" smtClean="0">
                <a:hlinkClick r:id="rId6" tooltip="attached"/>
              </a:rPr>
              <a:t>attached</a:t>
            </a:r>
            <a:r>
              <a:rPr lang="en-GB" dirty="0" smtClean="0"/>
              <a:t> to one end, used either to ​</a:t>
            </a:r>
            <a:r>
              <a:rPr lang="en-GB" dirty="0" smtClean="0">
                <a:hlinkClick r:id="rId7" tooltip="test"/>
              </a:rPr>
              <a:t>test</a:t>
            </a:r>
            <a:r>
              <a:rPr lang="en-GB" dirty="0" smtClean="0"/>
              <a:t> if something ​</a:t>
            </a:r>
            <a:r>
              <a:rPr lang="en-GB" dirty="0" smtClean="0">
                <a:hlinkClick r:id="rId8" tooltip="vertical"/>
              </a:rPr>
              <a:t>vertical</a:t>
            </a:r>
            <a:r>
              <a:rPr lang="en-GB" dirty="0" smtClean="0"/>
              <a:t>, such as a ​</a:t>
            </a:r>
            <a:r>
              <a:rPr lang="en-GB" dirty="0" smtClean="0">
                <a:hlinkClick r:id="rId9" tooltip="wall"/>
              </a:rPr>
              <a:t>wall</a:t>
            </a:r>
            <a:r>
              <a:rPr lang="en-GB" dirty="0" smtClean="0"/>
              <a:t>, is ​</a:t>
            </a:r>
            <a:r>
              <a:rPr lang="en-GB" dirty="0" smtClean="0">
                <a:hlinkClick r:id="rId10" tooltip="exactly"/>
              </a:rPr>
              <a:t>exactly</a:t>
            </a:r>
            <a:r>
              <a:rPr lang="en-GB" dirty="0" smtClean="0"/>
              <a:t> ​</a:t>
            </a:r>
            <a:r>
              <a:rPr lang="en-GB" dirty="0" smtClean="0">
                <a:hlinkClick r:id="rId11" tooltip="straight"/>
              </a:rPr>
              <a:t>straight</a:t>
            </a:r>
            <a:r>
              <a:rPr lang="en-GB" dirty="0" smtClean="0"/>
              <a:t>, or to ​</a:t>
            </a:r>
            <a:r>
              <a:rPr lang="en-GB" dirty="0" smtClean="0">
                <a:hlinkClick r:id="rId12" tooltip="find"/>
              </a:rPr>
              <a:t>find</a:t>
            </a:r>
            <a:r>
              <a:rPr lang="en-GB" dirty="0" smtClean="0"/>
              <a:t> the ​</a:t>
            </a:r>
            <a:r>
              <a:rPr lang="en-GB" dirty="0" smtClean="0">
                <a:hlinkClick r:id="rId13" tooltip="depth"/>
              </a:rPr>
              <a:t>depth</a:t>
            </a:r>
            <a:r>
              <a:rPr lang="en-GB" dirty="0" smtClean="0"/>
              <a:t> of ​</a:t>
            </a:r>
            <a:r>
              <a:rPr lang="en-GB" dirty="0" smtClean="0">
                <a:hlinkClick r:id="rId14" tooltip="water"/>
              </a:rPr>
              <a:t>water</a:t>
            </a:r>
            <a:endParaRPr lang="en-GB" b="1" dirty="0" smtClean="0"/>
          </a:p>
          <a:p>
            <a:pPr>
              <a:buFont typeface="Arial" pitchFamily="34" charset="0"/>
              <a:buChar char="•"/>
            </a:pPr>
            <a:r>
              <a:rPr lang="en-GB" dirty="0" smtClean="0"/>
              <a:t>Plumb line used for when we put on </a:t>
            </a:r>
            <a:r>
              <a:rPr lang="en-GB" baseline="0" dirty="0" smtClean="0"/>
              <a:t>wall paper as the eye alone can deceive and the pattern can go crooked.  The point is, living in this world we need to use the plumb line of the bible to test values, thinking etc to see if they line up with the word of God,  as our hearts can be easily deceived the same way as the eye when decorating in crooked surroundings, like our old cottage. </a:t>
            </a:r>
          </a:p>
          <a:p>
            <a:pPr>
              <a:buFont typeface="Arial" pitchFamily="34" charset="0"/>
              <a:buChar char="•"/>
            </a:pPr>
            <a:endParaRPr lang="en-GB" baseline="0" dirty="0" smtClean="0"/>
          </a:p>
          <a:p>
            <a:pPr>
              <a:buFont typeface="Arial" pitchFamily="34" charset="0"/>
              <a:buChar char="•"/>
            </a:pPr>
            <a:r>
              <a:rPr lang="en-GB" baseline="0" dirty="0" smtClean="0"/>
              <a:t>Plumb line of God’s love: when we have certain heart attitudes such as jealousy, </a:t>
            </a:r>
            <a:r>
              <a:rPr lang="en-GB" baseline="0" dirty="0" err="1" smtClean="0"/>
              <a:t>unforgiveness</a:t>
            </a:r>
            <a:r>
              <a:rPr lang="en-GB" baseline="0" dirty="0" smtClean="0"/>
              <a:t> etc we need to ask God whether our behaviours line up with the love of God. Ask ourselves is this the way Jesus would have acted? </a:t>
            </a:r>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9</a:t>
            </a:fld>
            <a:endParaRPr lang="en-GB"/>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85000" lnSpcReduction="20000"/>
          </a:bodyPr>
          <a:lstStyle/>
          <a:p>
            <a:pPr>
              <a:buFont typeface="Arial" pitchFamily="34" charset="0"/>
              <a:buNone/>
            </a:pPr>
            <a:r>
              <a:rPr lang="en-GB" dirty="0" smtClean="0"/>
              <a:t>In simple terms, just as the heart has</a:t>
            </a:r>
            <a:r>
              <a:rPr lang="en-GB" baseline="0" dirty="0" smtClean="0"/>
              <a:t> 4 chambers and a number of valves ensuring the ongoing flow of blood eventually being pushed out round the circulatory system through the whole body, so, the health of our ‘spiritual’ heart will affect our whole life. </a:t>
            </a:r>
            <a:endParaRPr lang="en-GB" dirty="0" smtClean="0"/>
          </a:p>
          <a:p>
            <a:pPr>
              <a:buFont typeface="Arial" pitchFamily="34" charset="0"/>
              <a:buNone/>
            </a:pPr>
            <a:endParaRPr lang="en-GB" dirty="0" smtClean="0"/>
          </a:p>
          <a:p>
            <a:pPr>
              <a:buFont typeface="Arial" pitchFamily="34" charset="0"/>
              <a:buChar char="•"/>
            </a:pPr>
            <a:r>
              <a:rPr lang="en-GB" dirty="0" smtClean="0"/>
              <a:t>So, why do I find it so difficult</a:t>
            </a:r>
            <a:r>
              <a:rPr lang="en-GB" baseline="0" dirty="0" smtClean="0"/>
              <a:t> to receive and pass on the love of God? Lord, you know we really long to love you with our whole heart, we really mean it!</a:t>
            </a:r>
          </a:p>
          <a:p>
            <a:pPr>
              <a:buFont typeface="Arial" pitchFamily="34" charset="0"/>
              <a:buChar char="•"/>
            </a:pPr>
            <a:endParaRPr lang="en-GB" baseline="0" dirty="0" smtClean="0"/>
          </a:p>
          <a:p>
            <a:pPr>
              <a:buFont typeface="Arial" pitchFamily="34" charset="0"/>
              <a:buNone/>
            </a:pPr>
            <a:r>
              <a:rPr lang="en-GB" baseline="0" dirty="0" smtClean="0"/>
              <a:t>God wants His love to flow unimpeded throughout every part of our hearts, into every room or chamber. His love experienced through the reading of the Bible, through experiencing the Holy Spirit’s presence in our lives, and through interaction with other people who know and love Jesus. </a:t>
            </a:r>
          </a:p>
          <a:p>
            <a:endParaRPr lang="en-GB" baseline="0" dirty="0" smtClean="0"/>
          </a:p>
          <a:p>
            <a:pPr marL="241196" indent="-241196">
              <a:buAutoNum type="arabicPeriod"/>
            </a:pPr>
            <a:r>
              <a:rPr lang="en-GB" baseline="0" dirty="0" smtClean="0"/>
              <a:t>God says come, but why do I struggle with this. Do we struggle to come to God because we are not quite sure if He is totally trustworthy, dependable, not quite sure that HE IS  all that He says He is. We may struggle with knowing in our hearts that we are children of God and that God is our loving Father. Hence we struggle to come. </a:t>
            </a:r>
          </a:p>
          <a:p>
            <a:endParaRPr lang="en-GB" baseline="0" dirty="0" smtClean="0"/>
          </a:p>
          <a:p>
            <a:pPr marL="241196" indent="-241196">
              <a:buAutoNum type="arabicPeriod" startAt="2"/>
            </a:pPr>
            <a:r>
              <a:rPr lang="en-GB" baseline="0" dirty="0" smtClean="0"/>
              <a:t>Hurt, pain, disappointment, sin, unforgiveness, bitterness, all these things can be a blockage from experiencing God’s love and presence in our hearts. It can be as if the curtains are shut and the doors are locked. Sometimes it may be too painful to open the doors we have locked and let Jesus come and SAVE us and deliver us from these things. We can have layers and layers of these things over our hearts which we have built up for our protection but the sad thing is that we are robbing ourselves of a life abundant that Jesus came to die and give us and we can push people away instead of loving people. We often cannot love ourselves and therefore cannot extend that love to others. </a:t>
            </a:r>
          </a:p>
          <a:p>
            <a:pPr marL="241196" indent="-241196">
              <a:buAutoNum type="arabicPeriod" startAt="2"/>
            </a:pPr>
            <a:endParaRPr lang="en-GB" baseline="0" dirty="0" smtClean="0"/>
          </a:p>
          <a:p>
            <a:pPr marL="241196" indent="-241196">
              <a:buAutoNum type="arabicPeriod" startAt="2"/>
            </a:pPr>
            <a:endParaRPr lang="en-GB" baseline="0" dirty="0" smtClean="0"/>
          </a:p>
          <a:p>
            <a:endParaRPr lang="en-GB" baseline="0" dirty="0" smtClean="0"/>
          </a:p>
          <a:p>
            <a:pPr>
              <a:buFont typeface="Arial" pitchFamily="34" charset="0"/>
              <a:buChar char="•"/>
            </a:pPr>
            <a:r>
              <a:rPr lang="en-GB" baseline="0" dirty="0" smtClean="0"/>
              <a:t> Pacemaker in simple terms is the ignition of the electrical system of the heart – So,...  is God the One who ignites and directs us, or is it </a:t>
            </a:r>
            <a:r>
              <a:rPr lang="en-GB" b="1" baseline="0" dirty="0" smtClean="0"/>
              <a:t>our</a:t>
            </a:r>
            <a:r>
              <a:rPr lang="en-GB" baseline="0" dirty="0" smtClean="0"/>
              <a:t> will driving us? NB: having problems with the pacemaker can alter our heart beat and make us feel unwell and cause us to faint and become weak. </a:t>
            </a:r>
          </a:p>
          <a:p>
            <a:pPr>
              <a:buFont typeface="Arial" pitchFamily="34" charset="0"/>
              <a:buNone/>
            </a:pPr>
            <a:r>
              <a:rPr lang="en-GB" baseline="0" dirty="0" smtClean="0"/>
              <a:t>Is God the strength of my life or am I relying on weak flesh i.e. myself?</a:t>
            </a:r>
          </a:p>
          <a:p>
            <a:pPr>
              <a:buFont typeface="Arial" pitchFamily="34" charset="0"/>
              <a:buChar char="•"/>
            </a:pPr>
            <a:endParaRPr lang="en-GB" baseline="0" dirty="0" smtClean="0"/>
          </a:p>
          <a:p>
            <a:pPr>
              <a:buFont typeface="Arial" pitchFamily="34" charset="0"/>
              <a:buChar char="•"/>
            </a:pPr>
            <a:r>
              <a:rPr lang="en-GB" baseline="0" dirty="0" smtClean="0"/>
              <a:t> Healthy valves: what about the output from my heart, is it healthy, is it bringing life to my body and life to others?</a:t>
            </a:r>
          </a:p>
          <a:p>
            <a:pPr>
              <a:buFont typeface="Arial" pitchFamily="34" charset="0"/>
              <a:buChar char="•"/>
            </a:pPr>
            <a:endParaRPr lang="en-GB" baseline="0" dirty="0" smtClean="0"/>
          </a:p>
          <a:p>
            <a:endParaRPr lang="en-GB" baseline="0" dirty="0" smtClean="0"/>
          </a:p>
          <a:p>
            <a:endParaRPr lang="en-GB" baseline="0" dirty="0" smtClean="0"/>
          </a:p>
          <a:p>
            <a:endParaRPr lang="en-GB" baseline="0" dirty="0" smtClean="0"/>
          </a:p>
          <a:p>
            <a:endParaRPr lang="en-GB" baseline="0" dirty="0" smtClean="0"/>
          </a:p>
          <a:p>
            <a:endParaRPr lang="en-GB" baseline="0" dirty="0" smtClean="0"/>
          </a:p>
          <a:p>
            <a:endParaRPr lang="en-GB" baseline="0" dirty="0" smtClean="0"/>
          </a:p>
          <a:p>
            <a:endParaRPr lang="en-GB" baseline="0" dirty="0" smtClean="0"/>
          </a:p>
          <a:p>
            <a:endParaRPr lang="en-GB" baseline="0" dirty="0" smtClean="0"/>
          </a:p>
          <a:p>
            <a:endParaRPr lang="en-GB" baseline="0" dirty="0" smtClean="0"/>
          </a:p>
          <a:p>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10</a:t>
            </a:fld>
            <a:endParaRPr lang="en-GB"/>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a:buFont typeface="Arial" pitchFamily="34" charset="0"/>
              <a:buChar char="•"/>
            </a:pPr>
            <a:r>
              <a:rPr lang="en-GB" dirty="0" smtClean="0"/>
              <a:t> The </a:t>
            </a:r>
            <a:r>
              <a:rPr lang="en-GB" b="1" dirty="0" smtClean="0"/>
              <a:t>poor, </a:t>
            </a:r>
            <a:r>
              <a:rPr lang="en-GB" dirty="0" smtClean="0"/>
              <a:t>those people who are humble and aware</a:t>
            </a:r>
            <a:r>
              <a:rPr lang="en-GB" baseline="0" dirty="0" smtClean="0"/>
              <a:t> of the state of their hearts</a:t>
            </a:r>
          </a:p>
          <a:p>
            <a:pPr>
              <a:buFont typeface="Arial" pitchFamily="34" charset="0"/>
              <a:buChar char="•"/>
            </a:pPr>
            <a:endParaRPr lang="en-GB" baseline="0" dirty="0" smtClean="0"/>
          </a:p>
          <a:p>
            <a:pPr>
              <a:buFont typeface="Arial" pitchFamily="34" charset="0"/>
              <a:buChar char="•"/>
            </a:pPr>
            <a:r>
              <a:rPr lang="en-GB" baseline="0" dirty="0" smtClean="0"/>
              <a:t> To bind up or bandage my broken heart and heal it from inside out</a:t>
            </a:r>
          </a:p>
          <a:p>
            <a:pPr>
              <a:buFont typeface="Arial" pitchFamily="34" charset="0"/>
              <a:buChar char="•"/>
            </a:pPr>
            <a:endParaRPr lang="en-GB" baseline="0" dirty="0" smtClean="0"/>
          </a:p>
          <a:p>
            <a:pPr>
              <a:buFont typeface="Arial" pitchFamily="34" charset="0"/>
              <a:buChar char="•"/>
            </a:pPr>
            <a:r>
              <a:rPr lang="en-GB" baseline="0" dirty="0" smtClean="0"/>
              <a:t> Release captives and prisoners from being locked in, opening up doors to Jesus and welcoming Him in</a:t>
            </a:r>
          </a:p>
          <a:p>
            <a:pPr>
              <a:buFont typeface="Arial" pitchFamily="34" charset="0"/>
              <a:buChar char="•"/>
            </a:pPr>
            <a:endParaRPr lang="en-GB" baseline="0" dirty="0" smtClean="0"/>
          </a:p>
          <a:p>
            <a:pPr>
              <a:buFont typeface="Arial" pitchFamily="34" charset="0"/>
              <a:buChar char="•"/>
            </a:pPr>
            <a:r>
              <a:rPr lang="en-GB" baseline="0" dirty="0" smtClean="0"/>
              <a:t> The favour of God – can be described as the “tangible evidence that a person has the approval of the Lord”. To be totally approved of by the Lord – wow!</a:t>
            </a:r>
          </a:p>
          <a:p>
            <a:pPr>
              <a:buFont typeface="Arial" pitchFamily="34" charset="0"/>
              <a:buChar char="•"/>
            </a:pPr>
            <a:endParaRPr lang="en-GB" baseline="0" dirty="0" smtClean="0"/>
          </a:p>
          <a:p>
            <a:pPr>
              <a:buFont typeface="Arial" pitchFamily="34" charset="0"/>
              <a:buChar char="•"/>
            </a:pPr>
            <a:r>
              <a:rPr lang="en-GB" baseline="0" dirty="0" smtClean="0"/>
              <a:t> Comfort from the God of all comfort</a:t>
            </a:r>
          </a:p>
          <a:p>
            <a:pPr>
              <a:buFont typeface="Arial" pitchFamily="34" charset="0"/>
              <a:buChar char="•"/>
            </a:pPr>
            <a:endParaRPr lang="en-GB" baseline="0" dirty="0" smtClean="0"/>
          </a:p>
          <a:p>
            <a:pPr>
              <a:buFont typeface="Arial" pitchFamily="34" charset="0"/>
              <a:buChar char="•"/>
            </a:pPr>
            <a:r>
              <a:rPr lang="en-GB" baseline="0" dirty="0" smtClean="0"/>
              <a:t> Joy we can hardly contain, joy unspeakable</a:t>
            </a:r>
          </a:p>
          <a:p>
            <a:pPr>
              <a:buFont typeface="Arial" pitchFamily="34" charset="0"/>
              <a:buChar char="•"/>
            </a:pPr>
            <a:endParaRPr lang="en-GB" baseline="0" dirty="0" smtClean="0"/>
          </a:p>
          <a:p>
            <a:pPr>
              <a:buFont typeface="Arial" pitchFamily="34" charset="0"/>
              <a:buChar char="•"/>
            </a:pPr>
            <a:r>
              <a:rPr lang="en-GB" baseline="0" dirty="0" smtClean="0"/>
              <a:t> Hearts full of praise</a:t>
            </a:r>
          </a:p>
          <a:p>
            <a:pPr>
              <a:buFont typeface="Arial" pitchFamily="34" charset="0"/>
              <a:buChar char="•"/>
            </a:pPr>
            <a:endParaRPr lang="en-GB" baseline="0" dirty="0" smtClean="0"/>
          </a:p>
          <a:p>
            <a:pPr>
              <a:buFont typeface="Arial" pitchFamily="34" charset="0"/>
              <a:buNone/>
            </a:pPr>
            <a:endParaRPr lang="en-GB" baseline="0" dirty="0" smtClean="0"/>
          </a:p>
          <a:p>
            <a:pPr>
              <a:buFont typeface="Arial" pitchFamily="34" charset="0"/>
              <a:buChar char="•"/>
            </a:pPr>
            <a:endParaRPr lang="en-GB" baseline="0" dirty="0" smtClean="0"/>
          </a:p>
          <a:p>
            <a:pPr>
              <a:buFont typeface="Arial" pitchFamily="34" charset="0"/>
              <a:buChar char="•"/>
            </a:pPr>
            <a:endParaRPr lang="en-GB" baseline="0" dirty="0" smtClean="0"/>
          </a:p>
          <a:p>
            <a:pPr>
              <a:buFont typeface="Arial" pitchFamily="34" charset="0"/>
              <a:buChar char="•"/>
            </a:pPr>
            <a:endParaRPr lang="en-GB" dirty="0"/>
          </a:p>
        </p:txBody>
      </p:sp>
      <p:sp>
        <p:nvSpPr>
          <p:cNvPr id="4" name="Slide Number Placeholder 3"/>
          <p:cNvSpPr>
            <a:spLocks noGrp="1"/>
          </p:cNvSpPr>
          <p:nvPr>
            <p:ph type="sldNum" sz="quarter" idx="10"/>
          </p:nvPr>
        </p:nvSpPr>
        <p:spPr/>
        <p:txBody>
          <a:bodyPr/>
          <a:lstStyle/>
          <a:p>
            <a:fld id="{CC4CE450-EAAB-417C-B9DD-62D36E80D4B7}" type="slidenum">
              <a:rPr lang="en-GB" smtClean="0"/>
              <a:pPr/>
              <a:t>11</a:t>
            </a:fld>
            <a:endParaRPr lang="en-GB"/>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GB"/>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GB"/>
          </a:p>
        </p:txBody>
      </p:sp>
      <p:sp>
        <p:nvSpPr>
          <p:cNvPr id="4" name="Date Placeholder 3"/>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GB"/>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Date Placeholder 4"/>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GB"/>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7" name="Date Placeholder 6"/>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8" name="Footer Placeholder 7"/>
          <p:cNvSpPr>
            <a:spLocks noGrp="1"/>
          </p:cNvSpPr>
          <p:nvPr>
            <p:ph type="ftr" sz="quarter" idx="11"/>
          </p:nvPr>
        </p:nvSpPr>
        <p:spPr/>
        <p:txBody>
          <a:bodyPr/>
          <a:lstStyle/>
          <a:p>
            <a:endParaRPr lang="en-GB"/>
          </a:p>
        </p:txBody>
      </p:sp>
      <p:sp>
        <p:nvSpPr>
          <p:cNvPr id="9" name="Slide Number Placeholder 8"/>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Date Placeholder 2"/>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4" name="Footer Placeholder 3"/>
          <p:cNvSpPr>
            <a:spLocks noGrp="1"/>
          </p:cNvSpPr>
          <p:nvPr>
            <p:ph type="ftr" sz="quarter" idx="11"/>
          </p:nvPr>
        </p:nvSpPr>
        <p:spPr/>
        <p:txBody>
          <a:bodyPr/>
          <a:lstStyle/>
          <a:p>
            <a:endParaRPr lang="en-GB"/>
          </a:p>
        </p:txBody>
      </p:sp>
      <p:sp>
        <p:nvSpPr>
          <p:cNvPr id="5" name="Slide Number Placeholder 4"/>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GB"/>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GB"/>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GB"/>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6" name="Footer Placeholder 5"/>
          <p:cNvSpPr>
            <a:spLocks noGrp="1"/>
          </p:cNvSpPr>
          <p:nvPr>
            <p:ph type="ftr" sz="quarter" idx="11"/>
          </p:nvPr>
        </p:nvSpPr>
        <p:spPr/>
        <p:txBody>
          <a:bodyPr/>
          <a:lstStyle/>
          <a:p>
            <a:endParaRPr lang="en-GB"/>
          </a:p>
        </p:txBody>
      </p:sp>
      <p:sp>
        <p:nvSpPr>
          <p:cNvPr id="7" name="Slide Number Placeholder 6"/>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GB"/>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10"/>
          </p:nvPr>
        </p:nvSpPr>
        <p:spPr/>
        <p:txBody>
          <a:bodyPr/>
          <a:lstStyle/>
          <a:p>
            <a:fld id="{543D3D92-7715-4915-B7BB-F0F4923CAC65}" type="datetimeFigureOut">
              <a:rPr lang="en-GB" smtClean="0"/>
              <a:pPr/>
              <a:t>09/01/2016</a:t>
            </a:fld>
            <a:endParaRPr lang="en-GB"/>
          </a:p>
        </p:txBody>
      </p:sp>
      <p:sp>
        <p:nvSpPr>
          <p:cNvPr id="5" name="Footer Placeholder 4"/>
          <p:cNvSpPr>
            <a:spLocks noGrp="1"/>
          </p:cNvSpPr>
          <p:nvPr>
            <p:ph type="ftr" sz="quarter" idx="11"/>
          </p:nvPr>
        </p:nvSpPr>
        <p:spPr/>
        <p:txBody>
          <a:bodyPr/>
          <a:lstStyle/>
          <a:p>
            <a:endParaRPr lang="en-GB"/>
          </a:p>
        </p:txBody>
      </p:sp>
      <p:sp>
        <p:nvSpPr>
          <p:cNvPr id="6" name="Slide Number Placeholder 5"/>
          <p:cNvSpPr>
            <a:spLocks noGrp="1"/>
          </p:cNvSpPr>
          <p:nvPr>
            <p:ph type="sldNum" sz="quarter" idx="12"/>
          </p:nvPr>
        </p:nvSpPr>
        <p:spPr/>
        <p:txBody>
          <a:bodyPr/>
          <a:lstStyle/>
          <a:p>
            <a:fld id="{C1561AD3-8601-45C4-BB94-736CDB73D970}" type="slidenum">
              <a:rPr lang="en-GB" smtClean="0"/>
              <a:pPr/>
              <a:t>‹#›</a:t>
            </a:fld>
            <a:endParaRPr lang="en-GB"/>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GB"/>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43D3D92-7715-4915-B7BB-F0F4923CAC65}" type="datetimeFigureOut">
              <a:rPr lang="en-GB" smtClean="0"/>
              <a:pPr/>
              <a:t>09/01/2016</a:t>
            </a:fld>
            <a:endParaRPr lang="en-GB"/>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1561AD3-8601-45C4-BB94-736CDB73D970}" type="slidenum">
              <a:rPr lang="en-GB" smtClean="0"/>
              <a:pPr/>
              <a:t>‹#›</a:t>
            </a:fld>
            <a:endParaRPr lang="en-GB"/>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3568" y="548680"/>
            <a:ext cx="7772400" cy="2880320"/>
          </a:xfrm>
        </p:spPr>
        <p:txBody>
          <a:bodyPr>
            <a:noAutofit/>
          </a:bodyPr>
          <a:lstStyle/>
          <a:p>
            <a:r>
              <a:rPr lang="en-GB" sz="6600" dirty="0" smtClean="0">
                <a:latin typeface="Arial" pitchFamily="34" charset="0"/>
                <a:cs typeface="Arial" pitchFamily="34" charset="0"/>
              </a:rPr>
              <a:t>Whose heart is </a:t>
            </a:r>
            <a:r>
              <a:rPr lang="en-GB" sz="6600" smtClean="0">
                <a:latin typeface="Arial" pitchFamily="34" charset="0"/>
                <a:cs typeface="Arial" pitchFamily="34" charset="0"/>
              </a:rPr>
              <a:t>it </a:t>
            </a:r>
            <a:r>
              <a:rPr lang="en-GB" sz="6600" smtClean="0">
                <a:latin typeface="Arial" pitchFamily="34" charset="0"/>
                <a:cs typeface="Arial" pitchFamily="34" charset="0"/>
              </a:rPr>
              <a:t>anyway</a:t>
            </a:r>
            <a:r>
              <a:rPr lang="en-GB" sz="6600" dirty="0" smtClean="0">
                <a:latin typeface="Arial" pitchFamily="34" charset="0"/>
                <a:cs typeface="Arial" pitchFamily="34" charset="0"/>
              </a:rPr>
              <a:t>?</a:t>
            </a:r>
            <a:endParaRPr lang="en-GB" sz="6600" dirty="0">
              <a:latin typeface="Arial" pitchFamily="34" charset="0"/>
              <a:cs typeface="Arial" pitchFamily="34" charset="0"/>
            </a:endParaRPr>
          </a:p>
        </p:txBody>
      </p:sp>
      <p:sp>
        <p:nvSpPr>
          <p:cNvPr id="3" name="Subtitle 2"/>
          <p:cNvSpPr>
            <a:spLocks noGrp="1"/>
          </p:cNvSpPr>
          <p:nvPr>
            <p:ph type="subTitle" idx="1"/>
          </p:nvPr>
        </p:nvSpPr>
        <p:spPr/>
        <p:txBody>
          <a:bodyPr/>
          <a:lstStyle/>
          <a:p>
            <a:endParaRPr lang="en-GB" dirty="0"/>
          </a:p>
        </p:txBody>
      </p:sp>
      <p:pic>
        <p:nvPicPr>
          <p:cNvPr id="1026" name="Picture 2" descr="C:\Users\Cook\AppData\Local\Microsoft\Windows\Temporary Internet Files\Content.IE5\VBWRWK9J\1287736427g19dcU[1].jpg"/>
          <p:cNvPicPr>
            <a:picLocks noChangeAspect="1" noChangeArrowheads="1"/>
          </p:cNvPicPr>
          <p:nvPr/>
        </p:nvPicPr>
        <p:blipFill>
          <a:blip r:embed="rId3" cstate="print"/>
          <a:srcRect/>
          <a:stretch>
            <a:fillRect/>
          </a:stretch>
        </p:blipFill>
        <p:spPr bwMode="auto">
          <a:xfrm>
            <a:off x="3563888" y="3429000"/>
            <a:ext cx="1954042" cy="2610361"/>
          </a:xfrm>
          <a:prstGeom prst="rect">
            <a:avLst/>
          </a:prstGeom>
          <a:noFill/>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GB" sz="6600" dirty="0" smtClean="0"/>
              <a:t>All I Have</a:t>
            </a:r>
            <a:endParaRPr lang="en-GB" sz="6600" dirty="0"/>
          </a:p>
        </p:txBody>
      </p:sp>
      <p:sp>
        <p:nvSpPr>
          <p:cNvPr id="5" name="Content Placeholder 4"/>
          <p:cNvSpPr>
            <a:spLocks noGrp="1"/>
          </p:cNvSpPr>
          <p:nvPr>
            <p:ph idx="1"/>
          </p:nvPr>
        </p:nvSpPr>
        <p:spPr/>
        <p:txBody>
          <a:bodyPr>
            <a:normAutofit/>
          </a:bodyPr>
          <a:lstStyle/>
          <a:p>
            <a:pPr>
              <a:buNone/>
            </a:pPr>
            <a:r>
              <a:rPr lang="en-GB" sz="3600" dirty="0" smtClean="0">
                <a:latin typeface="Arial" pitchFamily="34" charset="0"/>
                <a:cs typeface="Arial" pitchFamily="34" charset="0"/>
              </a:rPr>
              <a:t>All I have and all I am is Yours; </a:t>
            </a:r>
          </a:p>
          <a:p>
            <a:pPr>
              <a:buNone/>
            </a:pPr>
            <a:r>
              <a:rPr lang="en-GB" sz="3600" dirty="0" smtClean="0">
                <a:latin typeface="Arial" pitchFamily="34" charset="0"/>
                <a:cs typeface="Arial" pitchFamily="34" charset="0"/>
              </a:rPr>
              <a:t>There’s nothing that I have on earth that doesn’t come from You</a:t>
            </a:r>
          </a:p>
          <a:p>
            <a:pPr>
              <a:buNone/>
            </a:pPr>
            <a:r>
              <a:rPr lang="en-GB" sz="3600" dirty="0" smtClean="0">
                <a:latin typeface="Arial" pitchFamily="34" charset="0"/>
                <a:cs typeface="Arial" pitchFamily="34" charset="0"/>
              </a:rPr>
              <a:t>I lay aside my pride and worldly worth;</a:t>
            </a:r>
          </a:p>
          <a:p>
            <a:pPr>
              <a:buNone/>
            </a:pPr>
            <a:r>
              <a:rPr lang="en-GB" sz="3600" dirty="0" smtClean="0">
                <a:latin typeface="Arial" pitchFamily="34" charset="0"/>
                <a:cs typeface="Arial" pitchFamily="34" charset="0"/>
              </a:rPr>
              <a:t>To serve You is the greatest thing that I could ever do</a:t>
            </a:r>
            <a:endParaRPr lang="en-GB" sz="3600" dirty="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GB" sz="6600" dirty="0" smtClean="0">
                <a:latin typeface="Arial" pitchFamily="34" charset="0"/>
                <a:cs typeface="Arial" pitchFamily="34" charset="0"/>
              </a:rPr>
              <a:t>In the Bleak Midwinter</a:t>
            </a:r>
            <a:endParaRPr lang="en-GB" sz="6600" dirty="0">
              <a:latin typeface="Arial" pitchFamily="34" charset="0"/>
              <a:cs typeface="Arial" pitchFamily="34" charset="0"/>
            </a:endParaRPr>
          </a:p>
        </p:txBody>
      </p:sp>
      <p:sp>
        <p:nvSpPr>
          <p:cNvPr id="3" name="Content Placeholder 2"/>
          <p:cNvSpPr>
            <a:spLocks noGrp="1"/>
          </p:cNvSpPr>
          <p:nvPr>
            <p:ph idx="1"/>
          </p:nvPr>
        </p:nvSpPr>
        <p:spPr/>
        <p:txBody>
          <a:bodyPr>
            <a:normAutofit/>
          </a:bodyPr>
          <a:lstStyle/>
          <a:p>
            <a:pPr>
              <a:buNone/>
            </a:pPr>
            <a:r>
              <a:rPr lang="en-GB" sz="3600" dirty="0" smtClean="0">
                <a:latin typeface="Arial" pitchFamily="34" charset="0"/>
                <a:cs typeface="Arial" pitchFamily="34" charset="0"/>
              </a:rPr>
              <a:t>What can I give Him, poor as I am</a:t>
            </a:r>
          </a:p>
          <a:p>
            <a:pPr>
              <a:buNone/>
            </a:pPr>
            <a:r>
              <a:rPr lang="en-GB" sz="3600" dirty="0" smtClean="0">
                <a:latin typeface="Arial" pitchFamily="34" charset="0"/>
                <a:cs typeface="Arial" pitchFamily="34" charset="0"/>
              </a:rPr>
              <a:t>If I were a shepherd, I would bring a lamb</a:t>
            </a:r>
          </a:p>
          <a:p>
            <a:pPr>
              <a:buNone/>
            </a:pPr>
            <a:r>
              <a:rPr lang="en-GB" sz="3600" dirty="0" smtClean="0">
                <a:latin typeface="Arial" pitchFamily="34" charset="0"/>
                <a:cs typeface="Arial" pitchFamily="34" charset="0"/>
              </a:rPr>
              <a:t>If I were a Wise-Man, I would do my part</a:t>
            </a:r>
          </a:p>
          <a:p>
            <a:pPr>
              <a:buNone/>
            </a:pPr>
            <a:r>
              <a:rPr lang="en-GB" sz="3600" dirty="0" smtClean="0">
                <a:latin typeface="Arial" pitchFamily="34" charset="0"/>
                <a:cs typeface="Arial" pitchFamily="34" charset="0"/>
              </a:rPr>
              <a:t>Yet what I can I give Him; give my heart</a:t>
            </a: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sz="6600" dirty="0" smtClean="0">
                <a:latin typeface="Arial" pitchFamily="34" charset="0"/>
                <a:cs typeface="Arial" pitchFamily="34" charset="0"/>
              </a:rPr>
              <a:t>Proverbs 4v21-27</a:t>
            </a:r>
            <a:endParaRPr lang="en-GB" sz="6600" dirty="0">
              <a:latin typeface="Arial" pitchFamily="34" charset="0"/>
              <a:cs typeface="Arial" pitchFamily="34" charset="0"/>
            </a:endParaRPr>
          </a:p>
        </p:txBody>
      </p:sp>
      <p:sp>
        <p:nvSpPr>
          <p:cNvPr id="3" name="Content Placeholder 2"/>
          <p:cNvSpPr>
            <a:spLocks noGrp="1"/>
          </p:cNvSpPr>
          <p:nvPr>
            <p:ph idx="1"/>
          </p:nvPr>
        </p:nvSpPr>
        <p:spPr>
          <a:xfrm>
            <a:off x="467544" y="1556792"/>
            <a:ext cx="8229600" cy="4525963"/>
          </a:xfrm>
        </p:spPr>
        <p:txBody>
          <a:bodyPr/>
          <a:lstStyle/>
          <a:p>
            <a:r>
              <a:rPr lang="en-GB" sz="5400" dirty="0" smtClean="0">
                <a:latin typeface="Arial" pitchFamily="34" charset="0"/>
                <a:cs typeface="Arial" pitchFamily="34" charset="0"/>
              </a:rPr>
              <a:t>The key</a:t>
            </a:r>
          </a:p>
          <a:p>
            <a:r>
              <a:rPr lang="en-GB" sz="5400" dirty="0" smtClean="0">
                <a:latin typeface="Arial" pitchFamily="34" charset="0"/>
                <a:cs typeface="Arial" pitchFamily="34" charset="0"/>
              </a:rPr>
              <a:t>The effect</a:t>
            </a:r>
          </a:p>
          <a:p>
            <a:r>
              <a:rPr lang="en-GB" sz="5400" dirty="0" smtClean="0">
                <a:latin typeface="Arial" pitchFamily="34" charset="0"/>
                <a:cs typeface="Arial" pitchFamily="34" charset="0"/>
              </a:rPr>
              <a:t>Be a Guard</a:t>
            </a:r>
          </a:p>
          <a:p>
            <a:endParaRPr lang="en-GB" dirty="0" smtClean="0"/>
          </a:p>
          <a:p>
            <a:endParaRPr lang="en-GB" dirty="0" smtClean="0"/>
          </a:p>
          <a:p>
            <a:endParaRPr lang="en-GB" dirty="0" smtClean="0"/>
          </a:p>
          <a:p>
            <a:endParaRPr lang="en-GB"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786210"/>
          </a:xfrm>
        </p:spPr>
        <p:txBody>
          <a:bodyPr>
            <a:noAutofit/>
          </a:bodyPr>
          <a:lstStyle/>
          <a:p>
            <a:r>
              <a:rPr lang="en-GB" sz="6600" dirty="0" smtClean="0">
                <a:latin typeface="Arial" pitchFamily="34" charset="0"/>
                <a:cs typeface="Arial" pitchFamily="34" charset="0"/>
              </a:rPr>
              <a:t>The importance of the heart</a:t>
            </a:r>
            <a:endParaRPr lang="en-GB" sz="6600" dirty="0">
              <a:latin typeface="Arial" pitchFamily="34" charset="0"/>
              <a:cs typeface="Arial" pitchFamily="34" charset="0"/>
            </a:endParaRPr>
          </a:p>
        </p:txBody>
      </p:sp>
      <p:sp>
        <p:nvSpPr>
          <p:cNvPr id="3" name="Content Placeholder 2"/>
          <p:cNvSpPr>
            <a:spLocks noGrp="1"/>
          </p:cNvSpPr>
          <p:nvPr>
            <p:ph idx="1"/>
          </p:nvPr>
        </p:nvSpPr>
        <p:spPr>
          <a:xfrm>
            <a:off x="467544" y="1556792"/>
            <a:ext cx="8229600" cy="4525963"/>
          </a:xfrm>
        </p:spPr>
        <p:txBody>
          <a:bodyPr/>
          <a:lstStyle/>
          <a:p>
            <a:pPr>
              <a:buNone/>
            </a:pPr>
            <a:endParaRPr lang="en-GB" sz="5400" dirty="0" smtClean="0"/>
          </a:p>
          <a:p>
            <a:r>
              <a:rPr lang="en-GB" sz="6000" dirty="0" smtClean="0"/>
              <a:t>Can’t live without it!</a:t>
            </a:r>
          </a:p>
          <a:p>
            <a:r>
              <a:rPr lang="en-GB" sz="6000" dirty="0" smtClean="0"/>
              <a:t>Biblical meanings</a:t>
            </a:r>
          </a:p>
          <a:p>
            <a:r>
              <a:rPr lang="en-GB" sz="6000" dirty="0" smtClean="0"/>
              <a:t>Correct Focus</a:t>
            </a:r>
          </a:p>
          <a:p>
            <a:pPr>
              <a:buNone/>
            </a:pPr>
            <a:endParaRPr lang="en-GB" sz="5400" dirty="0" smtClean="0"/>
          </a:p>
          <a:p>
            <a:endParaRPr lang="en-GB" dirty="0" smtClean="0"/>
          </a:p>
          <a:p>
            <a:endParaRPr lang="en-GB" dirty="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210146"/>
          </a:xfrm>
        </p:spPr>
        <p:txBody>
          <a:bodyPr>
            <a:normAutofit fontScale="90000"/>
          </a:bodyPr>
          <a:lstStyle/>
          <a:p>
            <a:r>
              <a:rPr lang="en-GB" sz="7300" dirty="0" smtClean="0">
                <a:latin typeface="Arial" pitchFamily="34" charset="0"/>
                <a:cs typeface="Arial" pitchFamily="34" charset="0"/>
              </a:rPr>
              <a:t>Help is at hand</a:t>
            </a:r>
            <a:r>
              <a:rPr lang="en-GB" sz="7300" dirty="0" smtClean="0"/>
              <a:t>!</a:t>
            </a:r>
            <a:r>
              <a:rPr lang="en-GB" dirty="0" smtClean="0"/>
              <a:t/>
            </a:r>
            <a:br>
              <a:rPr lang="en-GB" dirty="0" smtClean="0"/>
            </a:br>
            <a:endParaRPr lang="en-GB" dirty="0"/>
          </a:p>
        </p:txBody>
      </p:sp>
      <p:sp>
        <p:nvSpPr>
          <p:cNvPr id="3" name="Content Placeholder 2"/>
          <p:cNvSpPr>
            <a:spLocks noGrp="1"/>
          </p:cNvSpPr>
          <p:nvPr>
            <p:ph idx="1"/>
          </p:nvPr>
        </p:nvSpPr>
        <p:spPr/>
        <p:txBody>
          <a:bodyPr>
            <a:normAutofit/>
          </a:bodyPr>
          <a:lstStyle/>
          <a:p>
            <a:r>
              <a:rPr lang="en-GB" sz="3600" dirty="0" smtClean="0">
                <a:latin typeface="Arial" pitchFamily="34" charset="0"/>
                <a:cs typeface="Arial" pitchFamily="34" charset="0"/>
              </a:rPr>
              <a:t>John 8v31-32: Knowing Him/knowing the word</a:t>
            </a:r>
          </a:p>
          <a:p>
            <a:r>
              <a:rPr lang="en-GB" sz="3600" dirty="0" smtClean="0">
                <a:latin typeface="Arial" pitchFamily="34" charset="0"/>
                <a:cs typeface="Arial" pitchFamily="34" charset="0"/>
              </a:rPr>
              <a:t>John 14v16-17: The Helper, Holy Spirit</a:t>
            </a:r>
          </a:p>
          <a:p>
            <a:r>
              <a:rPr lang="en-GB" sz="3600" dirty="0" smtClean="0">
                <a:latin typeface="Arial" pitchFamily="34" charset="0"/>
                <a:cs typeface="Arial" pitchFamily="34" charset="0"/>
              </a:rPr>
              <a:t>James 4v6-7: grace to the humble </a:t>
            </a:r>
          </a:p>
          <a:p>
            <a:r>
              <a:rPr lang="en-GB" sz="3600" dirty="0" smtClean="0">
                <a:latin typeface="Arial" pitchFamily="34" charset="0"/>
                <a:cs typeface="Arial" pitchFamily="34" charset="0"/>
              </a:rPr>
              <a:t>Hebrews 4v15-16: come to the throne</a:t>
            </a:r>
          </a:p>
          <a:p>
            <a:r>
              <a:rPr lang="en-GB" sz="3600" dirty="0" smtClean="0">
                <a:latin typeface="Arial" pitchFamily="34" charset="0"/>
                <a:cs typeface="Arial" pitchFamily="34" charset="0"/>
              </a:rPr>
              <a:t>Romans 8v1-2</a:t>
            </a:r>
            <a:endParaRPr lang="en-GB" sz="3600" dirty="0" smtClean="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0"/>
          <p:cNvSpPr>
            <a:spLocks noGrp="1"/>
          </p:cNvSpPr>
          <p:nvPr>
            <p:ph type="title"/>
          </p:nvPr>
        </p:nvSpPr>
        <p:spPr>
          <a:xfrm>
            <a:off x="755576" y="3573016"/>
            <a:ext cx="7772400" cy="1362075"/>
          </a:xfrm>
        </p:spPr>
        <p:txBody>
          <a:bodyPr>
            <a:normAutofit/>
          </a:bodyPr>
          <a:lstStyle/>
          <a:p>
            <a:r>
              <a:rPr lang="en-GB" sz="6000" dirty="0" smtClean="0">
                <a:latin typeface="Arial" pitchFamily="34" charset="0"/>
                <a:cs typeface="Arial" pitchFamily="34" charset="0"/>
              </a:rPr>
              <a:t>Grandma’s House</a:t>
            </a:r>
            <a:endParaRPr lang="en-GB" sz="6000" dirty="0">
              <a:latin typeface="Arial" pitchFamily="34" charset="0"/>
              <a:cs typeface="Arial" pitchFamily="34" charset="0"/>
            </a:endParaRPr>
          </a:p>
        </p:txBody>
      </p:sp>
      <p:sp>
        <p:nvSpPr>
          <p:cNvPr id="12" name="Text Placeholder 11"/>
          <p:cNvSpPr>
            <a:spLocks noGrp="1"/>
          </p:cNvSpPr>
          <p:nvPr>
            <p:ph type="body" idx="1"/>
          </p:nvPr>
        </p:nvSpPr>
        <p:spPr>
          <a:xfrm>
            <a:off x="755576" y="1556792"/>
            <a:ext cx="7772400" cy="1500187"/>
          </a:xfrm>
        </p:spPr>
        <p:txBody>
          <a:bodyPr>
            <a:normAutofit/>
          </a:bodyPr>
          <a:lstStyle/>
          <a:p>
            <a:r>
              <a:rPr lang="en-GB" sz="4800" dirty="0" smtClean="0">
                <a:latin typeface="Arial" pitchFamily="34" charset="0"/>
                <a:cs typeface="Arial" pitchFamily="34" charset="0"/>
              </a:rPr>
              <a:t>Limited access!</a:t>
            </a:r>
            <a:endParaRPr lang="en-GB" sz="4800" dirty="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722313" y="3501008"/>
            <a:ext cx="7772400" cy="2520280"/>
          </a:xfrm>
        </p:spPr>
        <p:txBody>
          <a:bodyPr>
            <a:noAutofit/>
          </a:bodyPr>
          <a:lstStyle/>
          <a:p>
            <a:r>
              <a:rPr lang="en-GB" sz="6600" dirty="0" smtClean="0">
                <a:latin typeface="Arial" pitchFamily="34" charset="0"/>
                <a:cs typeface="Arial" pitchFamily="34" charset="0"/>
              </a:rPr>
              <a:t>The rooms of my heart</a:t>
            </a:r>
            <a:endParaRPr lang="en-GB" sz="6600" dirty="0">
              <a:latin typeface="Arial" pitchFamily="34" charset="0"/>
              <a:cs typeface="Arial" pitchFamily="34" charset="0"/>
            </a:endParaRPr>
          </a:p>
        </p:txBody>
      </p:sp>
      <p:sp>
        <p:nvSpPr>
          <p:cNvPr id="5" name="Text Placeholder 4"/>
          <p:cNvSpPr>
            <a:spLocks noGrp="1"/>
          </p:cNvSpPr>
          <p:nvPr>
            <p:ph type="body" idx="1"/>
          </p:nvPr>
        </p:nvSpPr>
        <p:spPr>
          <a:xfrm>
            <a:off x="755576" y="1700808"/>
            <a:ext cx="7772400" cy="1500187"/>
          </a:xfrm>
        </p:spPr>
        <p:txBody>
          <a:bodyPr>
            <a:noAutofit/>
          </a:bodyPr>
          <a:lstStyle/>
          <a:p>
            <a:r>
              <a:rPr lang="en-GB" sz="4000" dirty="0" smtClean="0">
                <a:latin typeface="Arial" pitchFamily="34" charset="0"/>
                <a:cs typeface="Arial" pitchFamily="34" charset="0"/>
              </a:rPr>
              <a:t>Which rooms will I invite the Father, Son and Holy Spirit into?</a:t>
            </a:r>
            <a:endParaRPr lang="en-GB" sz="4000" dirty="0">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Autofit/>
          </a:bodyPr>
          <a:lstStyle/>
          <a:p>
            <a:r>
              <a:rPr lang="en-GB" sz="6000" dirty="0" smtClean="0">
                <a:latin typeface="Arial" pitchFamily="34" charset="0"/>
                <a:cs typeface="Arial" pitchFamily="34" charset="0"/>
              </a:rPr>
              <a:t>What does God want?</a:t>
            </a:r>
            <a:endParaRPr lang="en-GB" sz="6000" dirty="0"/>
          </a:p>
        </p:txBody>
      </p:sp>
      <p:sp>
        <p:nvSpPr>
          <p:cNvPr id="5" name="Content Placeholder 4"/>
          <p:cNvSpPr>
            <a:spLocks noGrp="1"/>
          </p:cNvSpPr>
          <p:nvPr>
            <p:ph idx="1"/>
          </p:nvPr>
        </p:nvSpPr>
        <p:spPr/>
        <p:txBody>
          <a:bodyPr/>
          <a:lstStyle/>
          <a:p>
            <a:r>
              <a:rPr lang="en-GB" sz="3600" dirty="0" smtClean="0">
                <a:latin typeface="Arial" pitchFamily="34" charset="0"/>
                <a:cs typeface="Arial" pitchFamily="34" charset="0"/>
              </a:rPr>
              <a:t>Heart, soul and mind</a:t>
            </a:r>
          </a:p>
          <a:p>
            <a:r>
              <a:rPr lang="en-GB" sz="3600" dirty="0" smtClean="0">
                <a:latin typeface="Arial" pitchFamily="34" charset="0"/>
                <a:cs typeface="Arial" pitchFamily="34" charset="0"/>
              </a:rPr>
              <a:t>Loving as He has loved</a:t>
            </a:r>
          </a:p>
          <a:p>
            <a:r>
              <a:rPr lang="en-GB" sz="3600" dirty="0" smtClean="0">
                <a:latin typeface="Arial" pitchFamily="34" charset="0"/>
                <a:cs typeface="Arial" pitchFamily="34" charset="0"/>
              </a:rPr>
              <a:t>Right behaviours</a:t>
            </a:r>
          </a:p>
          <a:p>
            <a:r>
              <a:rPr lang="en-GB" sz="3600" dirty="0" smtClean="0">
                <a:latin typeface="Arial" pitchFamily="34" charset="0"/>
                <a:cs typeface="Arial" pitchFamily="34" charset="0"/>
              </a:rPr>
              <a:t>Right attitudes and thinking</a:t>
            </a:r>
          </a:p>
          <a:p>
            <a:r>
              <a:rPr lang="en-GB" sz="3600" dirty="0" smtClean="0">
                <a:latin typeface="Arial" pitchFamily="34" charset="0"/>
                <a:cs typeface="Arial" pitchFamily="34" charset="0"/>
              </a:rPr>
              <a:t>Plumb line of the Bible</a:t>
            </a:r>
          </a:p>
          <a:p>
            <a:r>
              <a:rPr lang="en-GB" sz="3600" dirty="0" smtClean="0">
                <a:latin typeface="Arial" pitchFamily="34" charset="0"/>
                <a:cs typeface="Arial" pitchFamily="34" charset="0"/>
              </a:rPr>
              <a:t>Plumb line of love 1 </a:t>
            </a:r>
            <a:r>
              <a:rPr lang="en-GB" sz="3600" dirty="0" err="1" smtClean="0">
                <a:latin typeface="Arial" pitchFamily="34" charset="0"/>
                <a:cs typeface="Arial" pitchFamily="34" charset="0"/>
              </a:rPr>
              <a:t>Cor</a:t>
            </a:r>
            <a:r>
              <a:rPr lang="en-GB" sz="3600" dirty="0" smtClean="0">
                <a:latin typeface="Arial" pitchFamily="34" charset="0"/>
                <a:cs typeface="Arial" pitchFamily="34" charset="0"/>
              </a:rPr>
              <a:t> 13</a:t>
            </a:r>
            <a:r>
              <a:rPr lang="en-GB" dirty="0" smtClean="0">
                <a:latin typeface="Arial" pitchFamily="34" charset="0"/>
                <a:cs typeface="Arial" pitchFamily="34" charset="0"/>
              </a:rPr>
              <a:t> </a:t>
            </a:r>
            <a:endParaRPr lang="en-GB" dirty="0" smtClean="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normAutofit/>
          </a:bodyPr>
          <a:lstStyle/>
          <a:p>
            <a:r>
              <a:rPr lang="en-GB" sz="6600" dirty="0" smtClean="0"/>
              <a:t>Cardiac Assessment</a:t>
            </a:r>
            <a:endParaRPr lang="en-GB" sz="6600" dirty="0"/>
          </a:p>
        </p:txBody>
      </p:sp>
      <p:sp>
        <p:nvSpPr>
          <p:cNvPr id="4" name="Content Placeholder 3"/>
          <p:cNvSpPr>
            <a:spLocks noGrp="1"/>
          </p:cNvSpPr>
          <p:nvPr>
            <p:ph idx="1"/>
          </p:nvPr>
        </p:nvSpPr>
        <p:spPr/>
        <p:txBody>
          <a:bodyPr>
            <a:normAutofit/>
          </a:bodyPr>
          <a:lstStyle/>
          <a:p>
            <a:r>
              <a:rPr lang="en-GB" sz="4800" dirty="0" smtClean="0"/>
              <a:t>Love flow impeded?</a:t>
            </a:r>
          </a:p>
          <a:p>
            <a:r>
              <a:rPr lang="en-GB" sz="4800" dirty="0" smtClean="0"/>
              <a:t>Who is my pacemaker?</a:t>
            </a:r>
          </a:p>
          <a:p>
            <a:r>
              <a:rPr lang="en-GB" sz="4800" dirty="0" smtClean="0"/>
              <a:t>Healthy valves?</a:t>
            </a:r>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sz="6600" dirty="0" smtClean="0"/>
              <a:t>Isaiah 61v1-3 </a:t>
            </a:r>
            <a:endParaRPr lang="en-GB" sz="6600" dirty="0"/>
          </a:p>
        </p:txBody>
      </p:sp>
      <p:sp>
        <p:nvSpPr>
          <p:cNvPr id="3" name="Content Placeholder 2"/>
          <p:cNvSpPr>
            <a:spLocks noGrp="1"/>
          </p:cNvSpPr>
          <p:nvPr>
            <p:ph idx="1"/>
          </p:nvPr>
        </p:nvSpPr>
        <p:spPr/>
        <p:txBody>
          <a:bodyPr/>
          <a:lstStyle/>
          <a:p>
            <a:r>
              <a:rPr lang="en-GB" dirty="0" smtClean="0">
                <a:latin typeface="Arial" pitchFamily="34" charset="0"/>
                <a:cs typeface="Arial" pitchFamily="34" charset="0"/>
              </a:rPr>
              <a:t>Good News for the poor</a:t>
            </a:r>
          </a:p>
          <a:p>
            <a:r>
              <a:rPr lang="en-GB" dirty="0" smtClean="0">
                <a:latin typeface="Arial" pitchFamily="34" charset="0"/>
                <a:cs typeface="Arial" pitchFamily="34" charset="0"/>
              </a:rPr>
              <a:t>Heal the broken-hearted</a:t>
            </a:r>
          </a:p>
          <a:p>
            <a:r>
              <a:rPr lang="en-GB" dirty="0" smtClean="0">
                <a:latin typeface="Arial" pitchFamily="34" charset="0"/>
                <a:cs typeface="Arial" pitchFamily="34" charset="0"/>
              </a:rPr>
              <a:t>Captives and prisoners released</a:t>
            </a:r>
          </a:p>
          <a:p>
            <a:r>
              <a:rPr lang="en-GB" dirty="0" smtClean="0">
                <a:latin typeface="Arial" pitchFamily="34" charset="0"/>
                <a:cs typeface="Arial" pitchFamily="34" charset="0"/>
              </a:rPr>
              <a:t>Favour</a:t>
            </a:r>
          </a:p>
          <a:p>
            <a:r>
              <a:rPr lang="en-GB" dirty="0" smtClean="0">
                <a:latin typeface="Arial" pitchFamily="34" charset="0"/>
                <a:cs typeface="Arial" pitchFamily="34" charset="0"/>
              </a:rPr>
              <a:t>Comfort</a:t>
            </a:r>
          </a:p>
          <a:p>
            <a:r>
              <a:rPr lang="en-GB" dirty="0" smtClean="0">
                <a:latin typeface="Arial" pitchFamily="34" charset="0"/>
                <a:cs typeface="Arial" pitchFamily="34" charset="0"/>
              </a:rPr>
              <a:t>Joy</a:t>
            </a:r>
          </a:p>
          <a:p>
            <a:r>
              <a:rPr lang="en-GB" dirty="0" smtClean="0">
                <a:latin typeface="Arial" pitchFamily="34" charset="0"/>
                <a:cs typeface="Arial" pitchFamily="34" charset="0"/>
              </a:rPr>
              <a:t>Praising hearts</a:t>
            </a:r>
            <a:endParaRPr lang="en-GB" dirty="0" smtClean="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572</TotalTime>
  <Words>3349</Words>
  <Application>Microsoft Office PowerPoint</Application>
  <PresentationFormat>On-screen Show (4:3)</PresentationFormat>
  <Paragraphs>218</Paragraphs>
  <Slides>11</Slides>
  <Notes>11</Notes>
  <HiddenSlides>0</HiddenSlides>
  <MMClips>0</MMClips>
  <ScaleCrop>false</ScaleCrop>
  <HeadingPairs>
    <vt:vector size="4" baseType="variant">
      <vt:variant>
        <vt:lpstr>Theme</vt:lpstr>
      </vt:variant>
      <vt:variant>
        <vt:i4>1</vt:i4>
      </vt:variant>
      <vt:variant>
        <vt:lpstr>Slide Titles</vt:lpstr>
      </vt:variant>
      <vt:variant>
        <vt:i4>11</vt:i4>
      </vt:variant>
    </vt:vector>
  </HeadingPairs>
  <TitlesOfParts>
    <vt:vector size="12" baseType="lpstr">
      <vt:lpstr>Office Theme</vt:lpstr>
      <vt:lpstr>Whose heart is it anyway?</vt:lpstr>
      <vt:lpstr>All I Have</vt:lpstr>
      <vt:lpstr>In the Bleak Midwinter</vt:lpstr>
      <vt:lpstr>Proverbs 4v21-27</vt:lpstr>
      <vt:lpstr>The importance of the heart</vt:lpstr>
      <vt:lpstr>Help is at hand! </vt:lpstr>
      <vt:lpstr>Grandma’s House</vt:lpstr>
      <vt:lpstr>The rooms of my heart</vt:lpstr>
      <vt:lpstr>What does God want?</vt:lpstr>
      <vt:lpstr>Cardiac Assessment</vt:lpstr>
      <vt:lpstr>Isaiah 61v1-3 </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What state is my heart?</dc:title>
  <dc:creator>Jane Cook</dc:creator>
  <cp:lastModifiedBy>Jane Cook</cp:lastModifiedBy>
  <cp:revision>135</cp:revision>
  <dcterms:created xsi:type="dcterms:W3CDTF">2015-12-30T18:07:14Z</dcterms:created>
  <dcterms:modified xsi:type="dcterms:W3CDTF">2016-01-09T18:24:09Z</dcterms:modified>
</cp:coreProperties>
</file>