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png" ContentType="image/png"/>
  <Default Extension="wdp" ContentType="image/vnd.ms-photo"/>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4" Type="http://schemas.openxmlformats.org/officeDocument/2006/relationships/extended-properties" Target="docProps/app.xml"/><Relationship Id="rId1" Type="http://schemas.openxmlformats.org/officeDocument/2006/relationships/officeDocument" Target="ppt/presentation.xml"/><Relationship Id="rId2" Type="http://schemas.openxmlformats.org/package/2006/relationships/metadata/thumbnail" Target="docProps/thumbnail.jpeg"/></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12"/>
  </p:notesMasterIdLst>
  <p:sldIdLst>
    <p:sldId id="256" r:id="rId2"/>
    <p:sldId id="259" r:id="rId3"/>
    <p:sldId id="260" r:id="rId4"/>
    <p:sldId id="261" r:id="rId5"/>
    <p:sldId id="262" r:id="rId6"/>
    <p:sldId id="267" r:id="rId7"/>
    <p:sldId id="268" r:id="rId8"/>
    <p:sldId id="264" r:id="rId9"/>
    <p:sldId id="265" r:id="rId10"/>
    <p:sldId id="266" r:id="rId11"/>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rnWhat="notes"/>
  <p:clrMru>
    <a:srgbClr val="1A2759"/>
    <a:srgbClr val="09160F"/>
    <a:srgbClr val="355982"/>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snapToObjects="1">
      <p:cViewPr varScale="1">
        <p:scale>
          <a:sx n="111" d="100"/>
          <a:sy n="111" d="100"/>
        </p:scale>
        <p:origin x="-1560" y="-112"/>
      </p:cViewPr>
      <p:guideLst>
        <p:guide orient="horz" pos="2160"/>
        <p:guide pos="2880"/>
      </p:guideLst>
    </p:cSldViewPr>
  </p:slideViewPr>
  <p:notesTextViewPr>
    <p:cViewPr>
      <p:scale>
        <a:sx n="100" d="100"/>
        <a:sy n="100" d="100"/>
      </p:scale>
      <p:origin x="0" y="0"/>
    </p:cViewPr>
  </p:notesTextViewPr>
  <p:sorterViewPr>
    <p:cViewPr>
      <p:scale>
        <a:sx n="128" d="100"/>
        <a:sy n="128" d="100"/>
      </p:scale>
      <p:origin x="0" y="0"/>
    </p:cViewPr>
  </p:sorterViewPr>
  <p:notesViewPr>
    <p:cSldViewPr snapToGrid="0" snapToObjects="1">
      <p:cViewPr varScale="1">
        <p:scale>
          <a:sx n="93" d="100"/>
          <a:sy n="93" d="100"/>
        </p:scale>
        <p:origin x="-3672" y="-96"/>
      </p:cViewPr>
      <p:guideLst>
        <p:guide orient="horz" pos="2880"/>
        <p:guide pos="2160"/>
      </p:guideLst>
    </p:cSldViewPr>
  </p:notesViewPr>
  <p:gridSpacing cx="72008" cy="72008"/>
</p:viewPr>
</file>

<file path=ppt/_rels/presentation.xml.rels><?xml version="1.0" encoding="UTF-8" standalone="yes"?>
<Relationships xmlns="http://schemas.openxmlformats.org/package/2006/relationships"><Relationship Id="rId11" Type="http://schemas.openxmlformats.org/officeDocument/2006/relationships/slide" Target="slides/slide10.xml"/><Relationship Id="rId12" Type="http://schemas.openxmlformats.org/officeDocument/2006/relationships/notesMaster" Target="notesMasters/notesMaster1.xml"/><Relationship Id="rId13" Type="http://schemas.openxmlformats.org/officeDocument/2006/relationships/printerSettings" Target="printerSettings/printerSettings1.bin"/><Relationship Id="rId14" Type="http://schemas.openxmlformats.org/officeDocument/2006/relationships/presProps" Target="presProps.xml"/><Relationship Id="rId15" Type="http://schemas.openxmlformats.org/officeDocument/2006/relationships/viewProps" Target="viewProps.xml"/><Relationship Id="rId16" Type="http://schemas.openxmlformats.org/officeDocument/2006/relationships/theme" Target="theme/theme1.xml"/><Relationship Id="rId17" Type="http://schemas.openxmlformats.org/officeDocument/2006/relationships/tableStyles" Target="tableStyles.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9" Type="http://schemas.openxmlformats.org/officeDocument/2006/relationships/slide" Target="slides/slide8.xml"/><Relationship Id="rId10" Type="http://schemas.openxmlformats.org/officeDocument/2006/relationships/slide" Target="slides/slide9.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DE503DDF-5721-444F-ACC5-C4DF4131ACD3}" type="datetimeFigureOut">
              <a:rPr lang="en-US" smtClean="0"/>
              <a:t>06/02/16</a:t>
            </a:fld>
            <a:endParaRPr lang="en-US"/>
          </a:p>
        </p:txBody>
      </p:sp>
      <p:sp>
        <p:nvSpPr>
          <p:cNvPr id="4" name="Slide Image Placeholder 3"/>
          <p:cNvSpPr>
            <a:spLocks noGrp="1" noRot="1" noChangeAspect="1"/>
          </p:cNvSpPr>
          <p:nvPr>
            <p:ph type="sldImg" idx="2"/>
          </p:nvPr>
        </p:nvSpPr>
        <p:spPr>
          <a:xfrm>
            <a:off x="3396003" y="0"/>
            <a:ext cx="3460410" cy="2595308"/>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0" y="2595308"/>
            <a:ext cx="6858000" cy="6548692"/>
          </a:xfrm>
          <a:prstGeom prst="rect">
            <a:avLst/>
          </a:prstGeom>
        </p:spPr>
        <p:txBody>
          <a:bodyPr vert="horz" lIns="91440" tIns="45720" rIns="91440" bIns="45720" rtlCol="0"/>
          <a:lstStyle/>
          <a:p>
            <a:pPr lvl="0"/>
            <a:r>
              <a:rPr lang="en-GB" dirty="0" smtClean="0"/>
              <a:t>Click to edit Master text styles</a:t>
            </a:r>
          </a:p>
          <a:p>
            <a:pPr lvl="1"/>
            <a:r>
              <a:rPr lang="en-GB" dirty="0" smtClean="0"/>
              <a:t>Second level</a:t>
            </a:r>
          </a:p>
          <a:p>
            <a:pPr lvl="2"/>
            <a:r>
              <a:rPr lang="en-GB" dirty="0" smtClean="0"/>
              <a:t>Third level</a:t>
            </a:r>
          </a:p>
          <a:p>
            <a:pPr lvl="3"/>
            <a:r>
              <a:rPr lang="en-GB" dirty="0" smtClean="0"/>
              <a:t>Fourth level</a:t>
            </a:r>
          </a:p>
          <a:p>
            <a:pPr lvl="4"/>
            <a:r>
              <a:rPr lang="en-GB" dirty="0" smtClean="0"/>
              <a:t>Fifth level</a:t>
            </a:r>
            <a:endParaRPr lang="en-US" dirty="0"/>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6172199" y="8685213"/>
            <a:ext cx="684213" cy="457200"/>
          </a:xfrm>
          <a:prstGeom prst="rect">
            <a:avLst/>
          </a:prstGeom>
        </p:spPr>
        <p:txBody>
          <a:bodyPr vert="horz" lIns="91440" tIns="45720" rIns="91440" bIns="45720" rtlCol="0" anchor="b"/>
          <a:lstStyle>
            <a:lvl1pPr algn="r">
              <a:defRPr sz="1200"/>
            </a:lvl1pPr>
          </a:lstStyle>
          <a:p>
            <a:fld id="{21BABDBC-EE45-514F-821F-A0FE2D196046}" type="slidenum">
              <a:rPr lang="en-US" smtClean="0"/>
              <a:t>‹#›</a:t>
            </a:fld>
            <a:endParaRPr lang="en-US"/>
          </a:p>
        </p:txBody>
      </p:sp>
    </p:spTree>
    <p:extLst>
      <p:ext uri="{BB962C8B-B14F-4D97-AF65-F5344CB8AC3E}">
        <p14:creationId xmlns:p14="http://schemas.microsoft.com/office/powerpoint/2010/main" val="1380821516"/>
      </p:ext>
    </p:extLst>
  </p:cSld>
  <p:clrMap bg1="lt1" tx1="dk1" bg2="lt2" tx2="dk2" accent1="accent1" accent2="accent2" accent3="accent3" accent4="accent4" accent5="accent5" accent6="accent6" hlink="hlink" folHlink="folHlink"/>
  <p:notesStyle>
    <a:lvl1pPr marL="0" algn="l" defTabSz="457200" rtl="0" eaLnBrk="1" latinLnBrk="0" hangingPunct="1">
      <a:defRPr sz="2000" kern="1200">
        <a:solidFill>
          <a:schemeClr val="tx1"/>
        </a:solidFill>
        <a:latin typeface="Arial"/>
        <a:ea typeface="+mn-ea"/>
        <a:cs typeface="Arial"/>
      </a:defRPr>
    </a:lvl1pPr>
    <a:lvl2pPr marL="457200" algn="l" defTabSz="457200" rtl="0" eaLnBrk="1" latinLnBrk="0" hangingPunct="1">
      <a:defRPr sz="2000" kern="1200">
        <a:solidFill>
          <a:schemeClr val="tx1"/>
        </a:solidFill>
        <a:latin typeface="Arial"/>
        <a:ea typeface="+mn-ea"/>
        <a:cs typeface="Arial"/>
      </a:defRPr>
    </a:lvl2pPr>
    <a:lvl3pPr marL="914400" algn="l" defTabSz="457200" rtl="0" eaLnBrk="1" latinLnBrk="0" hangingPunct="1">
      <a:defRPr sz="2000" kern="1200">
        <a:solidFill>
          <a:schemeClr val="tx1"/>
        </a:solidFill>
        <a:latin typeface="Arial"/>
        <a:ea typeface="+mn-ea"/>
        <a:cs typeface="Arial"/>
      </a:defRPr>
    </a:lvl3pPr>
    <a:lvl4pPr marL="1371600" algn="l" defTabSz="457200" rtl="0" eaLnBrk="1" latinLnBrk="0" hangingPunct="1">
      <a:defRPr sz="2000" kern="1200">
        <a:solidFill>
          <a:schemeClr val="tx1"/>
        </a:solidFill>
        <a:latin typeface="Arial"/>
        <a:ea typeface="+mn-ea"/>
        <a:cs typeface="Arial"/>
      </a:defRPr>
    </a:lvl4pPr>
    <a:lvl5pPr marL="1828800" algn="l" defTabSz="457200" rtl="0" eaLnBrk="1" latinLnBrk="0" hangingPunct="1">
      <a:defRPr sz="2000" kern="1200">
        <a:solidFill>
          <a:schemeClr val="tx1"/>
        </a:solidFill>
        <a:latin typeface="Arial"/>
        <a:ea typeface="+mn-ea"/>
        <a:cs typeface="Arial"/>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692525" y="0"/>
            <a:ext cx="3076575" cy="2308225"/>
          </a:xfrm>
        </p:spPr>
      </p:sp>
      <p:sp>
        <p:nvSpPr>
          <p:cNvPr id="3" name="Notes Placeholder 2"/>
          <p:cNvSpPr>
            <a:spLocks noGrp="1"/>
          </p:cNvSpPr>
          <p:nvPr>
            <p:ph type="body" idx="1"/>
          </p:nvPr>
        </p:nvSpPr>
        <p:spPr>
          <a:xfrm>
            <a:off x="0" y="546217"/>
            <a:ext cx="6858000" cy="8597784"/>
          </a:xfrm>
        </p:spPr>
        <p:txBody>
          <a:bodyPr/>
          <a:lstStyle/>
          <a:p>
            <a:r>
              <a:rPr lang="en-US" dirty="0" smtClean="0"/>
              <a:t>Intro me</a:t>
            </a:r>
          </a:p>
          <a:p>
            <a:r>
              <a:rPr lang="en-US" dirty="0" smtClean="0"/>
              <a:t>Grace &amp; Kids </a:t>
            </a:r>
          </a:p>
          <a:p>
            <a:r>
              <a:rPr lang="en-US" dirty="0" smtClean="0"/>
              <a:t>Friend of </a:t>
            </a:r>
            <a:r>
              <a:rPr lang="en-US" dirty="0" err="1" smtClean="0"/>
              <a:t>Dunkleys</a:t>
            </a:r>
            <a:r>
              <a:rPr lang="en-US" dirty="0" smtClean="0"/>
              <a:t> </a:t>
            </a:r>
            <a:r>
              <a:rPr lang="en-US" dirty="0" err="1" smtClean="0"/>
              <a:t>etc</a:t>
            </a:r>
            <a:r>
              <a:rPr lang="en-US" dirty="0" smtClean="0"/>
              <a:t> </a:t>
            </a:r>
          </a:p>
          <a:p>
            <a:r>
              <a:rPr lang="en-US" dirty="0" smtClean="0"/>
              <a:t> </a:t>
            </a:r>
          </a:p>
          <a:p>
            <a:r>
              <a:rPr lang="en-US" dirty="0" smtClean="0"/>
              <a:t>For about 20 </a:t>
            </a:r>
            <a:r>
              <a:rPr lang="en-US" dirty="0" smtClean="0"/>
              <a:t>years I’ve </a:t>
            </a:r>
            <a:r>
              <a:rPr lang="en-US" dirty="0" smtClean="0"/>
              <a:t>been </a:t>
            </a:r>
            <a:br>
              <a:rPr lang="en-US" dirty="0" smtClean="0"/>
            </a:br>
            <a:r>
              <a:rPr lang="en-US" dirty="0" smtClean="0"/>
              <a:t>passionate </a:t>
            </a:r>
            <a:r>
              <a:rPr lang="en-US" dirty="0" smtClean="0"/>
              <a:t>about helping local </a:t>
            </a:r>
            <a:r>
              <a:rPr lang="en-US" dirty="0" smtClean="0"/>
              <a:t/>
            </a:r>
            <a:br>
              <a:rPr lang="en-US" dirty="0" smtClean="0"/>
            </a:br>
            <a:r>
              <a:rPr lang="en-US" dirty="0" smtClean="0"/>
              <a:t>churches </a:t>
            </a:r>
            <a:r>
              <a:rPr lang="en-US" dirty="0" smtClean="0"/>
              <a:t>discover and go deeper into their God-given </a:t>
            </a:r>
            <a:r>
              <a:rPr lang="en-US" dirty="0" smtClean="0"/>
              <a:t>calling, asking</a:t>
            </a:r>
            <a:r>
              <a:rPr lang="en-US" b="1" dirty="0" smtClean="0"/>
              <a:t> </a:t>
            </a:r>
            <a:r>
              <a:rPr lang="en-US" b="1" dirty="0" smtClean="0"/>
              <a:t>why church – what are we here for? </a:t>
            </a:r>
            <a:br>
              <a:rPr lang="en-US" b="1" dirty="0" smtClean="0"/>
            </a:br>
            <a:r>
              <a:rPr lang="en-US" dirty="0" smtClean="0"/>
              <a:t>– why did God dream up this thing called </a:t>
            </a:r>
            <a:r>
              <a:rPr lang="en-US" b="1" dirty="0" smtClean="0"/>
              <a:t>church </a:t>
            </a:r>
            <a:r>
              <a:rPr lang="en-US" dirty="0" smtClean="0"/>
              <a:t>to work out his redemption plan? </a:t>
            </a:r>
            <a:r>
              <a:rPr lang="en-US" dirty="0"/>
              <a:t>W</a:t>
            </a:r>
            <a:r>
              <a:rPr lang="en-US" dirty="0" smtClean="0"/>
              <a:t>hat is </a:t>
            </a:r>
            <a:r>
              <a:rPr lang="en-US" b="1" dirty="0" smtClean="0"/>
              <a:t>church </a:t>
            </a:r>
            <a:r>
              <a:rPr lang="en-US" dirty="0" smtClean="0"/>
              <a:t>called 2 be + do?</a:t>
            </a:r>
          </a:p>
          <a:p>
            <a:pPr marL="342900" indent="-342900">
              <a:buFont typeface="Arial"/>
              <a:buChar char="•"/>
            </a:pPr>
            <a:r>
              <a:rPr lang="en-US" i="1" dirty="0" smtClean="0">
                <a:solidFill>
                  <a:srgbClr val="0000FF"/>
                </a:solidFill>
              </a:rPr>
              <a:t>When we consider those questions there are a number of distinct threads that weave together, and two of the main ones </a:t>
            </a:r>
            <a:r>
              <a:rPr lang="en-US" i="1" dirty="0" smtClean="0">
                <a:solidFill>
                  <a:srgbClr val="0000FF"/>
                </a:solidFill>
              </a:rPr>
              <a:t>are: </a:t>
            </a:r>
            <a:endParaRPr lang="en-US" i="1" dirty="0" smtClean="0">
              <a:solidFill>
                <a:srgbClr val="0000FF"/>
              </a:solidFill>
            </a:endParaRPr>
          </a:p>
          <a:p>
            <a:pPr marL="342900" indent="-342900">
              <a:buFont typeface="Arial"/>
              <a:buChar char="•"/>
            </a:pPr>
            <a:r>
              <a:rPr lang="en-US" dirty="0" smtClean="0"/>
              <a:t>The call to be servants</a:t>
            </a:r>
          </a:p>
          <a:p>
            <a:pPr marL="342900" indent="-342900">
              <a:buFont typeface="Arial"/>
              <a:buChar char="•"/>
            </a:pPr>
            <a:r>
              <a:rPr lang="en-US" dirty="0" smtClean="0"/>
              <a:t>The call to be prophetic </a:t>
            </a:r>
          </a:p>
          <a:p>
            <a:r>
              <a:rPr lang="en-US" sz="1900" dirty="0" smtClean="0"/>
              <a:t>The chapter we’ll be exploring today, Isaiah 53, has relevance to both! Both </a:t>
            </a:r>
            <a:r>
              <a:rPr lang="en-US" sz="1900" dirty="0" smtClean="0"/>
              <a:t>sit on </a:t>
            </a:r>
            <a:r>
              <a:rPr lang="en-US" sz="1600" dirty="0" smtClean="0"/>
              <a:t>what I </a:t>
            </a:r>
            <a:r>
              <a:rPr lang="en-US" sz="1600" dirty="0" smtClean="0"/>
              <a:t>call </a:t>
            </a:r>
            <a:r>
              <a:rPr lang="en-US" sz="1900" i="1" dirty="0" smtClean="0"/>
              <a:t>the Witnessing axis of the </a:t>
            </a:r>
            <a:r>
              <a:rPr lang="en-US" sz="1900" i="1" dirty="0" smtClean="0"/>
              <a:t>church </a:t>
            </a:r>
            <a:endParaRPr lang="en-US" sz="1900" i="1" dirty="0" smtClean="0"/>
          </a:p>
          <a:p>
            <a:r>
              <a:rPr lang="en-US" sz="1900" dirty="0" smtClean="0"/>
              <a:t>Summed up as </a:t>
            </a:r>
            <a:r>
              <a:rPr lang="en-US" sz="1900" b="1" dirty="0" smtClean="0">
                <a:solidFill>
                  <a:srgbClr val="0000FF"/>
                </a:solidFill>
              </a:rPr>
              <a:t>we are to be a sign of the coming Kingdom </a:t>
            </a:r>
          </a:p>
          <a:p>
            <a:pPr marL="800100" lvl="1" indent="-342900">
              <a:buFont typeface="Arial"/>
              <a:buChar char="•"/>
            </a:pPr>
            <a:r>
              <a:rPr lang="en-US" dirty="0" smtClean="0"/>
              <a:t>In our schools, workplaces, homes and communities </a:t>
            </a:r>
          </a:p>
          <a:p>
            <a:r>
              <a:rPr lang="en-US" b="1" dirty="0" smtClean="0"/>
              <a:t>So this is a hugely significant passage of scripture... </a:t>
            </a:r>
          </a:p>
          <a:p>
            <a:r>
              <a:rPr lang="en-US" dirty="0" smtClean="0"/>
              <a:t>In many bibles it is given the </a:t>
            </a:r>
            <a:r>
              <a:rPr lang="en-US" b="1" dirty="0" smtClean="0"/>
              <a:t>subtitle </a:t>
            </a:r>
            <a:r>
              <a:rPr lang="en-US" i="1" dirty="0" smtClean="0"/>
              <a:t>the </a:t>
            </a:r>
            <a:r>
              <a:rPr lang="en-US" i="1" dirty="0" smtClean="0"/>
              <a:t>Suffering </a:t>
            </a:r>
            <a:r>
              <a:rPr lang="en-US" i="1" dirty="0"/>
              <a:t>S</a:t>
            </a:r>
            <a:r>
              <a:rPr lang="en-US" i="1" dirty="0" smtClean="0"/>
              <a:t>ervant</a:t>
            </a:r>
            <a:endParaRPr lang="en-US" i="1" dirty="0" smtClean="0"/>
          </a:p>
          <a:p>
            <a:r>
              <a:rPr lang="en-US" dirty="0" smtClean="0"/>
              <a:t>Like much of the Old Testament it contains some complexity and </a:t>
            </a:r>
            <a:r>
              <a:rPr lang="en-US" dirty="0" smtClean="0"/>
              <a:t>mystery that </a:t>
            </a:r>
            <a:r>
              <a:rPr lang="en-US" dirty="0" smtClean="0"/>
              <a:t>we need the Holy Spirit’s help to understand. </a:t>
            </a:r>
            <a:r>
              <a:rPr lang="en-US" b="1" dirty="0">
                <a:solidFill>
                  <a:srgbClr val="FF0000"/>
                </a:solidFill>
              </a:rPr>
              <a:t>F</a:t>
            </a:r>
            <a:r>
              <a:rPr lang="en-US" b="1" dirty="0" smtClean="0">
                <a:solidFill>
                  <a:srgbClr val="FF0000"/>
                </a:solidFill>
              </a:rPr>
              <a:t>irstly we need a way in, a key </a:t>
            </a:r>
            <a:r>
              <a:rPr lang="en-US" dirty="0" smtClean="0"/>
              <a:t>if you like. And one such key is given to us in Acts 8, so let’s begin there…   </a:t>
            </a:r>
            <a:endParaRPr lang="en-US" dirty="0"/>
          </a:p>
        </p:txBody>
      </p:sp>
      <p:sp>
        <p:nvSpPr>
          <p:cNvPr id="4" name="Slide Number Placeholder 3"/>
          <p:cNvSpPr>
            <a:spLocks noGrp="1"/>
          </p:cNvSpPr>
          <p:nvPr>
            <p:ph type="sldNum" sz="quarter" idx="10"/>
          </p:nvPr>
        </p:nvSpPr>
        <p:spPr/>
        <p:txBody>
          <a:bodyPr/>
          <a:lstStyle/>
          <a:p>
            <a:fld id="{21BABDBC-EE45-514F-821F-A0FE2D196046}" type="slidenum">
              <a:rPr lang="en-US" smtClean="0"/>
              <a:t>1</a:t>
            </a:fld>
            <a:endParaRPr lang="en-US"/>
          </a:p>
        </p:txBody>
      </p:sp>
    </p:spTree>
    <p:extLst>
      <p:ext uri="{BB962C8B-B14F-4D97-AF65-F5344CB8AC3E}">
        <p14:creationId xmlns:p14="http://schemas.microsoft.com/office/powerpoint/2010/main" val="54507916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659421" y="0"/>
            <a:ext cx="3196992" cy="2595563"/>
          </a:xfrm>
        </p:spPr>
      </p:sp>
      <p:sp>
        <p:nvSpPr>
          <p:cNvPr id="3" name="Notes Placeholder 2"/>
          <p:cNvSpPr>
            <a:spLocks noGrp="1"/>
          </p:cNvSpPr>
          <p:nvPr>
            <p:ph type="body" idx="1"/>
          </p:nvPr>
        </p:nvSpPr>
        <p:spPr>
          <a:xfrm>
            <a:off x="0" y="124244"/>
            <a:ext cx="6858000" cy="9019757"/>
          </a:xfrm>
        </p:spPr>
        <p:txBody>
          <a:bodyPr/>
          <a:lstStyle/>
          <a:p>
            <a:pPr marL="0" indent="0">
              <a:buNone/>
            </a:pPr>
            <a:r>
              <a:rPr lang="en-US" dirty="0" smtClean="0"/>
              <a:t>Here we have a glimpse of </a:t>
            </a:r>
            <a:br>
              <a:rPr lang="en-US" dirty="0" smtClean="0"/>
            </a:br>
            <a:r>
              <a:rPr lang="en-US" dirty="0" smtClean="0"/>
              <a:t>the early church around </a:t>
            </a:r>
            <a:r>
              <a:rPr lang="en-US" dirty="0" smtClean="0"/>
              <a:t>1 year </a:t>
            </a:r>
            <a:r>
              <a:rPr lang="en-US" dirty="0" smtClean="0"/>
              <a:t/>
            </a:r>
            <a:br>
              <a:rPr lang="en-US" dirty="0" smtClean="0"/>
            </a:br>
            <a:r>
              <a:rPr lang="en-US" dirty="0" smtClean="0"/>
              <a:t>after Christ’s ascension. </a:t>
            </a:r>
            <a:br>
              <a:rPr lang="en-US" dirty="0" smtClean="0"/>
            </a:br>
            <a:r>
              <a:rPr lang="en-US" dirty="0" smtClean="0"/>
              <a:t>Stephen has just suffered</a:t>
            </a:r>
            <a:br>
              <a:rPr lang="en-US" dirty="0" smtClean="0"/>
            </a:br>
            <a:r>
              <a:rPr lang="en-US" dirty="0" smtClean="0"/>
              <a:t> a violent death by stoning </a:t>
            </a:r>
            <a:br>
              <a:rPr lang="en-US" dirty="0" smtClean="0"/>
            </a:br>
            <a:r>
              <a:rPr lang="en-US" dirty="0" smtClean="0"/>
              <a:t>and the first great </a:t>
            </a:r>
            <a:br>
              <a:rPr lang="en-US" dirty="0" smtClean="0"/>
            </a:br>
            <a:r>
              <a:rPr lang="en-US" dirty="0" smtClean="0"/>
              <a:t>persecution has begun.  </a:t>
            </a:r>
          </a:p>
          <a:p>
            <a:pPr marL="0" indent="0">
              <a:buNone/>
            </a:pPr>
            <a:r>
              <a:rPr lang="en-US" dirty="0" smtClean="0"/>
              <a:t>We meet </a:t>
            </a:r>
            <a:r>
              <a:rPr lang="en-US" dirty="0"/>
              <a:t>o</a:t>
            </a:r>
            <a:r>
              <a:rPr lang="en-US" dirty="0" smtClean="0"/>
              <a:t>ne </a:t>
            </a:r>
            <a:r>
              <a:rPr lang="en-US" dirty="0" smtClean="0"/>
              <a:t>of Stephen’s </a:t>
            </a:r>
            <a:r>
              <a:rPr lang="en-US" dirty="0" smtClean="0"/>
              <a:t/>
            </a:r>
            <a:br>
              <a:rPr lang="en-US" dirty="0" smtClean="0"/>
            </a:br>
            <a:r>
              <a:rPr lang="en-US" dirty="0" smtClean="0"/>
              <a:t>close friends</a:t>
            </a:r>
            <a:r>
              <a:rPr lang="en-US" dirty="0" smtClean="0"/>
              <a:t>, Philip, 1 of the 7 appointed to oversee the compassionate ministries of the church – the care of widows and the distribution of food aid. Philip has left the heat in Jerusalem and has been stirring up a </a:t>
            </a:r>
            <a:r>
              <a:rPr lang="en-US" dirty="0" err="1" smtClean="0"/>
              <a:t>revivial</a:t>
            </a:r>
            <a:r>
              <a:rPr lang="en-US" dirty="0" smtClean="0"/>
              <a:t> amongst the Samaritans. </a:t>
            </a:r>
          </a:p>
          <a:p>
            <a:pPr marL="0" indent="0">
              <a:buNone/>
            </a:pPr>
            <a:r>
              <a:rPr lang="en-US" dirty="0" smtClean="0"/>
              <a:t>Then he hears the Lord call him to take the road that leads to the Gaza strip... </a:t>
            </a:r>
            <a:endParaRPr lang="en-US" sz="1900" dirty="0"/>
          </a:p>
          <a:p>
            <a:pPr marL="0" indent="0">
              <a:buNone/>
            </a:pPr>
            <a:r>
              <a:rPr lang="en-US" sz="1900" i="1" dirty="0" smtClean="0"/>
              <a:t>30 Then Philip ran up to the chariot and heard the man reading Isaiah the prophet. ‘Do you understand what you are reading?’ Philip asked.</a:t>
            </a:r>
          </a:p>
          <a:p>
            <a:pPr marL="0" indent="0">
              <a:buNone/>
            </a:pPr>
            <a:r>
              <a:rPr lang="en-US" sz="1900" i="1" dirty="0" smtClean="0"/>
              <a:t>31 ‘How can I,’ he said, ‘unless someone explains it to me?’ So he invited Philip to come up and sit with him.</a:t>
            </a:r>
          </a:p>
          <a:p>
            <a:pPr marL="0" indent="0">
              <a:buNone/>
            </a:pPr>
            <a:r>
              <a:rPr lang="en-US" sz="1900" i="1" dirty="0" smtClean="0"/>
              <a:t>32 This is the passage of Scripture the eunuch was reading:</a:t>
            </a:r>
          </a:p>
          <a:p>
            <a:pPr marL="0" indent="0">
              <a:buNone/>
            </a:pPr>
            <a:r>
              <a:rPr lang="en-US" sz="1900" i="1" dirty="0" smtClean="0"/>
              <a:t>‘He was led like a sheep to the slaughter,</a:t>
            </a:r>
          </a:p>
          <a:p>
            <a:pPr marL="0" indent="0">
              <a:buNone/>
            </a:pPr>
            <a:r>
              <a:rPr lang="en-US" sz="1900" i="1" dirty="0" smtClean="0"/>
              <a:t>    and as a lamb before its shearer is silent,</a:t>
            </a:r>
          </a:p>
          <a:p>
            <a:pPr marL="0" indent="0">
              <a:buNone/>
            </a:pPr>
            <a:r>
              <a:rPr lang="en-US" sz="1900" i="1" dirty="0" smtClean="0"/>
              <a:t>    so he did not open his mouth.</a:t>
            </a:r>
          </a:p>
          <a:p>
            <a:pPr marL="0" indent="0">
              <a:buNone/>
            </a:pPr>
            <a:r>
              <a:rPr lang="en-US" sz="1900" i="1" dirty="0" smtClean="0"/>
              <a:t>33 In his humiliation he was deprived of justice.</a:t>
            </a:r>
          </a:p>
          <a:p>
            <a:pPr marL="0" indent="0">
              <a:buNone/>
            </a:pPr>
            <a:r>
              <a:rPr lang="en-US" sz="1900" i="1" dirty="0" smtClean="0"/>
              <a:t>    Who can speak of his descendants?</a:t>
            </a:r>
          </a:p>
          <a:p>
            <a:pPr marL="0" indent="0">
              <a:buNone/>
            </a:pPr>
            <a:r>
              <a:rPr lang="en-US" sz="1900" i="1" dirty="0" smtClean="0"/>
              <a:t>    For his life was taken from the earth.’</a:t>
            </a:r>
          </a:p>
          <a:p>
            <a:pPr marL="0" indent="0">
              <a:buNone/>
            </a:pPr>
            <a:endParaRPr lang="en-US" sz="1900" dirty="0" smtClean="0"/>
          </a:p>
          <a:p>
            <a:pPr marL="0" indent="0">
              <a:buNone/>
            </a:pPr>
            <a:r>
              <a:rPr lang="en-US" sz="1900" b="1" dirty="0" smtClean="0"/>
              <a:t>Then here comes the vital question:</a:t>
            </a:r>
          </a:p>
        </p:txBody>
      </p:sp>
      <p:sp>
        <p:nvSpPr>
          <p:cNvPr id="4" name="Slide Number Placeholder 3"/>
          <p:cNvSpPr>
            <a:spLocks noGrp="1"/>
          </p:cNvSpPr>
          <p:nvPr>
            <p:ph type="sldNum" sz="quarter" idx="10"/>
          </p:nvPr>
        </p:nvSpPr>
        <p:spPr/>
        <p:txBody>
          <a:bodyPr/>
          <a:lstStyle/>
          <a:p>
            <a:fld id="{21BABDBC-EE45-514F-821F-A0FE2D196046}" type="slidenum">
              <a:rPr lang="en-US" smtClean="0"/>
              <a:t>2</a:t>
            </a:fld>
            <a:endParaRPr lang="en-US"/>
          </a:p>
        </p:txBody>
      </p:sp>
    </p:spTree>
    <p:extLst>
      <p:ext uri="{BB962C8B-B14F-4D97-AF65-F5344CB8AC3E}">
        <p14:creationId xmlns:p14="http://schemas.microsoft.com/office/powerpoint/2010/main" val="116465441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562350" y="0"/>
            <a:ext cx="3294063" cy="2471738"/>
          </a:xfrm>
        </p:spPr>
      </p:sp>
      <p:sp>
        <p:nvSpPr>
          <p:cNvPr id="3" name="Notes Placeholder 2"/>
          <p:cNvSpPr>
            <a:spLocks noGrp="1"/>
          </p:cNvSpPr>
          <p:nvPr>
            <p:ph type="body" idx="1"/>
          </p:nvPr>
        </p:nvSpPr>
        <p:spPr>
          <a:xfrm>
            <a:off x="0" y="248488"/>
            <a:ext cx="6858000" cy="8895513"/>
          </a:xfrm>
        </p:spPr>
        <p:txBody>
          <a:bodyPr/>
          <a:lstStyle/>
          <a:p>
            <a:r>
              <a:rPr lang="en-US" sz="1900" i="1" dirty="0" smtClean="0"/>
              <a:t>34 The eunuch asked Philip, </a:t>
            </a:r>
          </a:p>
          <a:p>
            <a:r>
              <a:rPr lang="en-US" sz="1900" b="1" i="1" dirty="0" smtClean="0"/>
              <a:t>‘Tell me, please, who is the </a:t>
            </a:r>
            <a:br>
              <a:rPr lang="en-US" sz="1900" b="1" i="1" dirty="0" smtClean="0"/>
            </a:br>
            <a:r>
              <a:rPr lang="en-US" sz="1900" b="1" i="1" dirty="0" smtClean="0"/>
              <a:t>prophet talking about, </a:t>
            </a:r>
            <a:br>
              <a:rPr lang="en-US" sz="1900" b="1" i="1" dirty="0" smtClean="0"/>
            </a:br>
            <a:r>
              <a:rPr lang="en-US" sz="1900" b="1" i="1" dirty="0" smtClean="0"/>
              <a:t>himself or someone else?’ </a:t>
            </a:r>
            <a:br>
              <a:rPr lang="en-US" sz="1900" b="1" i="1" dirty="0" smtClean="0"/>
            </a:br>
            <a:r>
              <a:rPr lang="en-US" sz="1900" i="1" dirty="0" smtClean="0"/>
              <a:t>35 Then Philip began with </a:t>
            </a:r>
            <a:br>
              <a:rPr lang="en-US" sz="1900" i="1" dirty="0" smtClean="0"/>
            </a:br>
            <a:r>
              <a:rPr lang="en-US" sz="1900" i="1" dirty="0" smtClean="0"/>
              <a:t>that very passage of Scripture </a:t>
            </a:r>
            <a:br>
              <a:rPr lang="en-US" sz="1900" i="1" dirty="0" smtClean="0"/>
            </a:br>
            <a:r>
              <a:rPr lang="en-US" sz="1900" i="1" dirty="0" smtClean="0"/>
              <a:t>and told him the good news </a:t>
            </a:r>
            <a:br>
              <a:rPr lang="en-US" sz="1900" i="1" dirty="0" smtClean="0"/>
            </a:br>
            <a:r>
              <a:rPr lang="en-US" sz="1900" i="1" dirty="0" smtClean="0"/>
              <a:t>about Jesus.</a:t>
            </a:r>
            <a:endParaRPr lang="en-US" sz="1900" i="1" dirty="0"/>
          </a:p>
          <a:p>
            <a:r>
              <a:rPr lang="en-US" b="1" dirty="0" smtClean="0"/>
              <a:t>The study of scripture is a quest for meaning. </a:t>
            </a:r>
          </a:p>
          <a:p>
            <a:r>
              <a:rPr lang="en-US" dirty="0" smtClean="0"/>
              <a:t>When faced with challenging passages, that could have a variety of interpretations, we reach out for answers. </a:t>
            </a:r>
          </a:p>
          <a:p>
            <a:r>
              <a:rPr lang="en-US" b="1" dirty="0" smtClean="0"/>
              <a:t>That’s what the Ethiopian is doing here. </a:t>
            </a:r>
          </a:p>
          <a:p>
            <a:r>
              <a:rPr lang="en-US" dirty="0" smtClean="0"/>
              <a:t>We do the same – we ask one another – we consult written resources such as commentaries and study guides </a:t>
            </a:r>
          </a:p>
          <a:p>
            <a:r>
              <a:rPr lang="en-US" i="1" dirty="0" smtClean="0"/>
              <a:t>We want to be sure that we’re not just </a:t>
            </a:r>
            <a:r>
              <a:rPr lang="en-US" b="1" i="1" dirty="0" smtClean="0"/>
              <a:t>putting our own spin on it </a:t>
            </a:r>
          </a:p>
          <a:p>
            <a:pPr marL="342900" indent="-342900">
              <a:buFont typeface="Arial"/>
              <a:buChar char="•"/>
            </a:pPr>
            <a:r>
              <a:rPr lang="en-US" b="1" dirty="0" smtClean="0"/>
              <a:t>And so here we have a concrete answer to the most vital question – who is this suffering servant? </a:t>
            </a:r>
          </a:p>
          <a:p>
            <a:pPr marL="342900" indent="-342900">
              <a:buFont typeface="Arial"/>
              <a:buChar char="•"/>
            </a:pPr>
            <a:r>
              <a:rPr lang="en-US" dirty="0" smtClean="0"/>
              <a:t>Philip answers, it is Jesus Christ</a:t>
            </a:r>
            <a:r>
              <a:rPr lang="en-US" dirty="0"/>
              <a:t> </a:t>
            </a:r>
            <a:r>
              <a:rPr lang="en-US" dirty="0" smtClean="0"/>
              <a:t>of Nazareth.  </a:t>
            </a:r>
            <a:endParaRPr lang="en-US" dirty="0"/>
          </a:p>
          <a:p>
            <a:endParaRPr lang="en-US" sz="1100" dirty="0" smtClean="0"/>
          </a:p>
          <a:p>
            <a:r>
              <a:rPr lang="en-US" dirty="0" smtClean="0"/>
              <a:t>We know that Jesus came to understand his own identity by reading these scriptures. One of his first public acts of ministry was to stand in the local synagogue, pick up the scroll of Isaiah and proclaim – </a:t>
            </a:r>
            <a:r>
              <a:rPr lang="en-US" b="1" dirty="0" smtClean="0"/>
              <a:t>today these words are fulfilled in your hearing! </a:t>
            </a:r>
            <a:r>
              <a:rPr lang="en-US" dirty="0" smtClean="0"/>
              <a:t> </a:t>
            </a:r>
          </a:p>
          <a:p>
            <a:pPr marL="342900" indent="-342900">
              <a:buFont typeface="Arial"/>
              <a:buChar char="•"/>
            </a:pPr>
            <a:r>
              <a:rPr lang="en-US" i="1" dirty="0" smtClean="0"/>
              <a:t>It didn’t make him popular!  </a:t>
            </a:r>
          </a:p>
          <a:p>
            <a:pPr marL="342900" indent="-342900">
              <a:buFont typeface="Arial"/>
              <a:buChar char="•"/>
            </a:pPr>
            <a:r>
              <a:rPr lang="en-US" i="1" dirty="0" smtClean="0"/>
              <a:t>AND </a:t>
            </a:r>
            <a:r>
              <a:rPr lang="en-US" b="1" i="1" dirty="0" smtClean="0"/>
              <a:t>scripture makes the same offer to us </a:t>
            </a:r>
            <a:br>
              <a:rPr lang="en-US" b="1" i="1" dirty="0" smtClean="0"/>
            </a:br>
            <a:r>
              <a:rPr lang="en-US" i="1" dirty="0" smtClean="0"/>
              <a:t>– “Come in to my pages, discover your true self within”</a:t>
            </a:r>
          </a:p>
          <a:p>
            <a:r>
              <a:rPr lang="en-US" i="1" dirty="0" smtClean="0"/>
              <a:t>- We don’t read the bible – the bible reads us! </a:t>
            </a:r>
            <a:r>
              <a:rPr lang="en-US" i="1" dirty="0" smtClean="0">
                <a:solidFill>
                  <a:srgbClr val="FF0000"/>
                </a:solidFill>
              </a:rPr>
              <a:t>(intro over)</a:t>
            </a:r>
          </a:p>
          <a:p>
            <a:endParaRPr lang="en-US" dirty="0"/>
          </a:p>
        </p:txBody>
      </p:sp>
      <p:sp>
        <p:nvSpPr>
          <p:cNvPr id="4" name="Slide Number Placeholder 3"/>
          <p:cNvSpPr>
            <a:spLocks noGrp="1"/>
          </p:cNvSpPr>
          <p:nvPr>
            <p:ph type="sldNum" sz="quarter" idx="10"/>
          </p:nvPr>
        </p:nvSpPr>
        <p:spPr/>
        <p:txBody>
          <a:bodyPr/>
          <a:lstStyle/>
          <a:p>
            <a:fld id="{21BABDBC-EE45-514F-821F-A0FE2D196046}" type="slidenum">
              <a:rPr lang="en-US" smtClean="0"/>
              <a:t>3</a:t>
            </a:fld>
            <a:endParaRPr lang="en-US"/>
          </a:p>
        </p:txBody>
      </p:sp>
    </p:spTree>
    <p:extLst>
      <p:ext uri="{BB962C8B-B14F-4D97-AF65-F5344CB8AC3E}">
        <p14:creationId xmlns:p14="http://schemas.microsoft.com/office/powerpoint/2010/main" val="249941315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659188" y="0"/>
            <a:ext cx="3197225" cy="2398713"/>
          </a:xfrm>
        </p:spPr>
      </p:sp>
      <p:sp>
        <p:nvSpPr>
          <p:cNvPr id="3" name="Notes Placeholder 2"/>
          <p:cNvSpPr>
            <a:spLocks noGrp="1"/>
          </p:cNvSpPr>
          <p:nvPr>
            <p:ph type="body" idx="1"/>
          </p:nvPr>
        </p:nvSpPr>
        <p:spPr>
          <a:xfrm>
            <a:off x="0" y="207073"/>
            <a:ext cx="6858000" cy="8936927"/>
          </a:xfrm>
        </p:spPr>
        <p:txBody>
          <a:bodyPr/>
          <a:lstStyle/>
          <a:p>
            <a:pPr marL="0" indent="0">
              <a:buNone/>
            </a:pPr>
            <a:r>
              <a:rPr lang="en-US" sz="1800" i="1" dirty="0" smtClean="0"/>
              <a:t>52: 13 See, my servant will </a:t>
            </a:r>
            <a:br>
              <a:rPr lang="en-US" sz="1800" i="1" dirty="0" smtClean="0"/>
            </a:br>
            <a:r>
              <a:rPr lang="en-US" sz="1800" i="1" dirty="0" smtClean="0"/>
              <a:t>act wisely;</a:t>
            </a:r>
          </a:p>
          <a:p>
            <a:pPr marL="0" indent="0">
              <a:buNone/>
            </a:pPr>
            <a:r>
              <a:rPr lang="en-US" sz="1800" i="1" dirty="0" smtClean="0">
                <a:solidFill>
                  <a:srgbClr val="FF0000"/>
                </a:solidFill>
              </a:rPr>
              <a:t>    he will be raised and lifted </a:t>
            </a:r>
            <a:br>
              <a:rPr lang="en-US" sz="1800" i="1" dirty="0" smtClean="0">
                <a:solidFill>
                  <a:srgbClr val="FF0000"/>
                </a:solidFill>
              </a:rPr>
            </a:br>
            <a:r>
              <a:rPr lang="en-US" sz="1800" i="1" dirty="0" smtClean="0">
                <a:solidFill>
                  <a:srgbClr val="FF0000"/>
                </a:solidFill>
              </a:rPr>
              <a:t>up and highly exalted.</a:t>
            </a:r>
          </a:p>
          <a:p>
            <a:pPr marL="0" indent="0">
              <a:buNone/>
            </a:pPr>
            <a:r>
              <a:rPr lang="en-US" sz="1800" i="1" dirty="0" smtClean="0"/>
              <a:t>14 Just as there were many </a:t>
            </a:r>
            <a:br>
              <a:rPr lang="en-US" sz="1800" i="1" dirty="0" smtClean="0"/>
            </a:br>
            <a:r>
              <a:rPr lang="en-US" sz="1800" i="1" dirty="0" smtClean="0"/>
              <a:t>who were appalled at him –</a:t>
            </a:r>
          </a:p>
          <a:p>
            <a:pPr marL="0" indent="0">
              <a:buNone/>
            </a:pPr>
            <a:r>
              <a:rPr lang="en-US" sz="1800" i="1" dirty="0" smtClean="0"/>
              <a:t>    his appearance was so </a:t>
            </a:r>
            <a:br>
              <a:rPr lang="en-US" sz="1800" i="1" dirty="0" smtClean="0"/>
            </a:br>
            <a:r>
              <a:rPr lang="en-US" sz="1800" i="1" dirty="0" smtClean="0"/>
              <a:t>disfigured beyond that of any </a:t>
            </a:r>
            <a:br>
              <a:rPr lang="en-US" sz="1800" i="1" dirty="0" smtClean="0"/>
            </a:br>
            <a:r>
              <a:rPr lang="en-US" sz="1800" i="1" dirty="0" smtClean="0"/>
              <a:t>human being and his form marred beyond human likeness –</a:t>
            </a:r>
          </a:p>
          <a:p>
            <a:pPr marL="0" indent="0">
              <a:buNone/>
            </a:pPr>
            <a:r>
              <a:rPr lang="en-US" sz="1800" i="1" dirty="0" smtClean="0"/>
              <a:t>15 </a:t>
            </a:r>
            <a:r>
              <a:rPr lang="en-US" sz="1800" i="1" dirty="0" smtClean="0">
                <a:solidFill>
                  <a:srgbClr val="FF0000"/>
                </a:solidFill>
              </a:rPr>
              <a:t>so he will sprinkle many nations,</a:t>
            </a:r>
          </a:p>
          <a:p>
            <a:pPr marL="0" indent="0">
              <a:buNone/>
            </a:pPr>
            <a:r>
              <a:rPr lang="en-US" sz="1800" i="1" dirty="0" smtClean="0"/>
              <a:t>    and kings will shut their mouths because of him.</a:t>
            </a:r>
          </a:p>
          <a:p>
            <a:pPr marL="0" indent="0">
              <a:buNone/>
            </a:pPr>
            <a:r>
              <a:rPr lang="en-US" sz="1800" i="1" dirty="0" smtClean="0"/>
              <a:t>For what they were not told, they will see,</a:t>
            </a:r>
          </a:p>
          <a:p>
            <a:pPr marL="0" indent="0">
              <a:buNone/>
            </a:pPr>
            <a:r>
              <a:rPr lang="en-US" sz="1800" i="1" dirty="0" smtClean="0"/>
              <a:t>    and what they have not heard, they will understand</a:t>
            </a:r>
            <a:r>
              <a:rPr lang="en-US" sz="1800" i="1" dirty="0" smtClean="0"/>
              <a:t>.</a:t>
            </a:r>
            <a:endParaRPr lang="en-US" sz="1900" dirty="0" smtClean="0"/>
          </a:p>
          <a:p>
            <a:pPr marL="0" indent="0">
              <a:buNone/>
            </a:pPr>
            <a:r>
              <a:rPr lang="en-US" sz="1900" b="1" dirty="0" smtClean="0"/>
              <a:t>Isaiah’s original readers </a:t>
            </a:r>
            <a:r>
              <a:rPr lang="en-US" sz="1900" dirty="0" smtClean="0"/>
              <a:t>would have found the opening phrases of this prophecy deeply vexing. The description is of </a:t>
            </a:r>
            <a:r>
              <a:rPr lang="en-US" sz="1900" b="1" dirty="0" smtClean="0"/>
              <a:t>disfigured exultation</a:t>
            </a:r>
            <a:r>
              <a:rPr lang="en-US" sz="1900" dirty="0" smtClean="0"/>
              <a:t>. To be raised and exulted meant to be celebrated, given great public praise and </a:t>
            </a:r>
            <a:r>
              <a:rPr lang="en-US" sz="1900" dirty="0" err="1" smtClean="0"/>
              <a:t>honour</a:t>
            </a:r>
            <a:r>
              <a:rPr lang="en-US" sz="1900" dirty="0" smtClean="0"/>
              <a:t>. </a:t>
            </a:r>
            <a:r>
              <a:rPr lang="en-US" sz="1900" i="1" dirty="0" smtClean="0">
                <a:solidFill>
                  <a:srgbClr val="0000FF"/>
                </a:solidFill>
              </a:rPr>
              <a:t>So how could that be appropriate for one so broken and mutilated?      </a:t>
            </a:r>
            <a:endParaRPr lang="en-US" sz="1900" i="1" dirty="0">
              <a:solidFill>
                <a:srgbClr val="0000FF"/>
              </a:solidFill>
            </a:endParaRPr>
          </a:p>
          <a:p>
            <a:pPr marL="0" indent="0">
              <a:buNone/>
            </a:pPr>
            <a:r>
              <a:rPr lang="en-US" sz="1800" dirty="0" smtClean="0"/>
              <a:t>Again, we need the NT to help explain the OT: </a:t>
            </a:r>
          </a:p>
          <a:p>
            <a:pPr marL="0" indent="0">
              <a:buNone/>
            </a:pPr>
            <a:r>
              <a:rPr lang="en-US" sz="1800" dirty="0" smtClean="0"/>
              <a:t>In </a:t>
            </a:r>
            <a:r>
              <a:rPr lang="en-US" sz="1800" dirty="0" smtClean="0"/>
              <a:t>John </a:t>
            </a:r>
            <a:r>
              <a:rPr lang="en-US" sz="1800" dirty="0" smtClean="0"/>
              <a:t>12, in Jerusalem, after the Triumphal Entry: </a:t>
            </a:r>
            <a:endParaRPr lang="en-US" sz="1800" dirty="0" smtClean="0"/>
          </a:p>
          <a:p>
            <a:r>
              <a:rPr lang="en-US" sz="1800" i="1" dirty="0" smtClean="0"/>
              <a:t>27 ‘Now my soul is troubled, and what shall I say? “Father, save me from this hour”? No, it was for this very reason I came to this hour. 28 Father, glorify your name!’</a:t>
            </a:r>
          </a:p>
          <a:p>
            <a:r>
              <a:rPr lang="en-US" sz="1800" i="1" dirty="0" smtClean="0"/>
              <a:t>Then a voice came from heaven, ‘I have glorified it, and will glorify it again.’ 29 The crowd that was there and heard it said it had thundered; others said an angel had spoken to him.</a:t>
            </a:r>
          </a:p>
          <a:p>
            <a:r>
              <a:rPr lang="en-US" sz="1800" i="1" dirty="0" smtClean="0"/>
              <a:t>30 Jesus said, ‘This voice was for your benefit, not mine. 31 Now is the time for judgment on this world; now the prince of this world will be driven out. 32 </a:t>
            </a:r>
            <a:r>
              <a:rPr lang="en-US" sz="1800" b="1" i="1" dirty="0" smtClean="0"/>
              <a:t>And I, when I am lifted up from the earth, will draw all people to myself.’ </a:t>
            </a:r>
            <a:r>
              <a:rPr lang="en-US" sz="1800" i="1" dirty="0" smtClean="0"/>
              <a:t>33 </a:t>
            </a:r>
            <a:r>
              <a:rPr lang="en-US" sz="1800" b="1" i="1" dirty="0" smtClean="0"/>
              <a:t>He said this to show the kind of death he was going to die.</a:t>
            </a:r>
          </a:p>
          <a:p>
            <a:endParaRPr lang="en-US" sz="1900" dirty="0"/>
          </a:p>
        </p:txBody>
      </p:sp>
      <p:sp>
        <p:nvSpPr>
          <p:cNvPr id="4" name="Slide Number Placeholder 3"/>
          <p:cNvSpPr>
            <a:spLocks noGrp="1"/>
          </p:cNvSpPr>
          <p:nvPr>
            <p:ph type="sldNum" sz="quarter" idx="10"/>
          </p:nvPr>
        </p:nvSpPr>
        <p:spPr/>
        <p:txBody>
          <a:bodyPr/>
          <a:lstStyle/>
          <a:p>
            <a:fld id="{21BABDBC-EE45-514F-821F-A0FE2D196046}" type="slidenum">
              <a:rPr lang="en-US" smtClean="0"/>
              <a:t>4</a:t>
            </a:fld>
            <a:endParaRPr lang="en-US"/>
          </a:p>
        </p:txBody>
      </p:sp>
    </p:spTree>
    <p:extLst>
      <p:ext uri="{BB962C8B-B14F-4D97-AF65-F5344CB8AC3E}">
        <p14:creationId xmlns:p14="http://schemas.microsoft.com/office/powerpoint/2010/main" val="12600236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090988" y="0"/>
            <a:ext cx="2484437" cy="1863725"/>
          </a:xfrm>
        </p:spPr>
      </p:sp>
      <p:sp>
        <p:nvSpPr>
          <p:cNvPr id="3" name="Notes Placeholder 2"/>
          <p:cNvSpPr>
            <a:spLocks noGrp="1"/>
          </p:cNvSpPr>
          <p:nvPr>
            <p:ph type="body" idx="1"/>
          </p:nvPr>
        </p:nvSpPr>
        <p:spPr>
          <a:xfrm>
            <a:off x="0" y="331317"/>
            <a:ext cx="6858000" cy="8812683"/>
          </a:xfrm>
        </p:spPr>
        <p:txBody>
          <a:bodyPr/>
          <a:lstStyle/>
          <a:p>
            <a:r>
              <a:rPr lang="en-US" b="1" dirty="0" smtClean="0"/>
              <a:t>Suddenly, in the context of the </a:t>
            </a:r>
            <a:br>
              <a:rPr lang="en-US" b="1" dirty="0" smtClean="0"/>
            </a:br>
            <a:r>
              <a:rPr lang="en-US" b="1" dirty="0" smtClean="0"/>
              <a:t>cross, this all makes sense. </a:t>
            </a:r>
          </a:p>
          <a:p>
            <a:r>
              <a:rPr lang="en-US" dirty="0" smtClean="0"/>
              <a:t>The lifting up, the disfigurement </a:t>
            </a:r>
            <a:r>
              <a:rPr lang="en-US" dirty="0"/>
              <a:t/>
            </a:r>
            <a:br>
              <a:rPr lang="en-US" dirty="0"/>
            </a:br>
            <a:r>
              <a:rPr lang="en-US" dirty="0" smtClean="0"/>
              <a:t>and mutilation…</a:t>
            </a:r>
          </a:p>
          <a:p>
            <a:r>
              <a:rPr lang="en-US" dirty="0" smtClean="0">
                <a:solidFill>
                  <a:srgbClr val="0000FF"/>
                </a:solidFill>
              </a:rPr>
              <a:t>And the sprinkling of the nations.</a:t>
            </a:r>
          </a:p>
          <a:p>
            <a:r>
              <a:rPr lang="en-US" b="1" dirty="0" smtClean="0"/>
              <a:t>We’re being given an image of a sacrifice. </a:t>
            </a:r>
          </a:p>
          <a:p>
            <a:pPr marL="342900" indent="-342900">
              <a:buFont typeface="Arial"/>
              <a:buChar char="•"/>
            </a:pPr>
            <a:r>
              <a:rPr lang="en-US" dirty="0" smtClean="0"/>
              <a:t>And it’s deeply troubling to us because part of being human is to value life. </a:t>
            </a:r>
            <a:r>
              <a:rPr lang="en-US" i="1" dirty="0" smtClean="0"/>
              <a:t>In fact we consider those who don’t value life to be brutal, sub-human.  </a:t>
            </a:r>
            <a:r>
              <a:rPr lang="en-US" b="1" i="1" dirty="0" smtClean="0"/>
              <a:t>i.e. Isis </a:t>
            </a:r>
            <a:r>
              <a:rPr lang="en-US" i="1" dirty="0" smtClean="0"/>
              <a:t> </a:t>
            </a:r>
          </a:p>
          <a:p>
            <a:r>
              <a:rPr lang="en-US" dirty="0" smtClean="0"/>
              <a:t>It’s on this basis that Isaiah draws us in even though we would rather turn our faces away. He wants us to contemplate the sacrifice in order that it would speak to us: </a:t>
            </a:r>
            <a:endParaRPr lang="en-US" dirty="0"/>
          </a:p>
          <a:p>
            <a:r>
              <a:rPr lang="en-US" sz="1800" i="1" dirty="0" smtClean="0"/>
              <a:t>53:1 Who has believed our message</a:t>
            </a:r>
          </a:p>
          <a:p>
            <a:r>
              <a:rPr lang="en-US" sz="1800" i="1" dirty="0" smtClean="0"/>
              <a:t>    and to whom has the arm of the Lord been revealed?</a:t>
            </a:r>
          </a:p>
          <a:p>
            <a:r>
              <a:rPr lang="en-US" sz="1800" i="1" dirty="0" smtClean="0"/>
              <a:t>2 He grew up before him like a tender shoot, and like a root out of dry ground.   He had no beauty or majesty to attract us to him,</a:t>
            </a:r>
          </a:p>
          <a:p>
            <a:r>
              <a:rPr lang="en-US" sz="1800" i="1" dirty="0" smtClean="0"/>
              <a:t>    nothing in his appearance that we should desire him.</a:t>
            </a:r>
          </a:p>
          <a:p>
            <a:r>
              <a:rPr lang="en-US" sz="1800" i="1" dirty="0" smtClean="0"/>
              <a:t>3 He was despised and rejected by mankind, a man of suffering, and </a:t>
            </a:r>
            <a:r>
              <a:rPr lang="en-US" sz="1800" b="1" i="1" dirty="0" smtClean="0"/>
              <a:t>familiar with pain. </a:t>
            </a:r>
            <a:r>
              <a:rPr lang="en-US" sz="1800" b="1" i="1" dirty="0" smtClean="0">
                <a:solidFill>
                  <a:srgbClr val="0000FF"/>
                </a:solidFill>
              </a:rPr>
              <a:t>Like one from whom people hide their faces.</a:t>
            </a:r>
            <a:r>
              <a:rPr lang="en-US" sz="1800" b="1" i="1" dirty="0">
                <a:solidFill>
                  <a:srgbClr val="0000FF"/>
                </a:solidFill>
              </a:rPr>
              <a:t> </a:t>
            </a:r>
            <a:r>
              <a:rPr lang="en-US" sz="1800" i="1" dirty="0" smtClean="0"/>
              <a:t>He was despised, and we held him in low esteem.</a:t>
            </a:r>
          </a:p>
          <a:p>
            <a:r>
              <a:rPr lang="en-US" sz="1800" i="1" dirty="0" smtClean="0"/>
              <a:t>4 Surely </a:t>
            </a:r>
            <a:r>
              <a:rPr lang="en-US" sz="1800" b="1" i="1" dirty="0" smtClean="0"/>
              <a:t>he took up our pain </a:t>
            </a:r>
            <a:r>
              <a:rPr lang="en-US" sz="1800" i="1" dirty="0" smtClean="0"/>
              <a:t>and bore our suffering, yet we considered him punished by God, stricken by him, and afflicted.</a:t>
            </a:r>
          </a:p>
          <a:p>
            <a:r>
              <a:rPr lang="en-US" sz="1800" i="1" dirty="0" smtClean="0"/>
              <a:t>5 </a:t>
            </a:r>
            <a:r>
              <a:rPr lang="en-US" sz="1800" b="1" i="1" dirty="0" smtClean="0"/>
              <a:t>But he was pierced for our transgressions, he was crushed for our iniquities;  </a:t>
            </a:r>
            <a:r>
              <a:rPr lang="en-US" sz="1800" b="1" i="1" dirty="0" smtClean="0">
                <a:solidFill>
                  <a:srgbClr val="FF0000"/>
                </a:solidFill>
              </a:rPr>
              <a:t>the punishment that brought us peace was on him, and by his wounds we are healed.</a:t>
            </a:r>
            <a:r>
              <a:rPr lang="en-US" sz="1800" i="1" dirty="0" smtClean="0"/>
              <a:t>  REPEAT v4+5</a:t>
            </a:r>
          </a:p>
          <a:p>
            <a:endParaRPr lang="en-US" sz="900" dirty="0" smtClean="0"/>
          </a:p>
          <a:p>
            <a:r>
              <a:rPr lang="en-US" spc="-100" dirty="0" smtClean="0"/>
              <a:t>In those verses there we start to see that there is a purpose in this. </a:t>
            </a:r>
            <a:r>
              <a:rPr lang="en-US" b="1" spc="-100" dirty="0" smtClean="0"/>
              <a:t>What was starting to sound like a bit of a desperate story is actually revealing a purpose. </a:t>
            </a:r>
            <a:r>
              <a:rPr lang="en-US" spc="-100" dirty="0" smtClean="0"/>
              <a:t>Something is happening that is going to have massive implications…</a:t>
            </a:r>
            <a:endParaRPr lang="en-US" spc="-100" dirty="0"/>
          </a:p>
        </p:txBody>
      </p:sp>
      <p:sp>
        <p:nvSpPr>
          <p:cNvPr id="4" name="Slide Number Placeholder 3"/>
          <p:cNvSpPr>
            <a:spLocks noGrp="1"/>
          </p:cNvSpPr>
          <p:nvPr>
            <p:ph type="sldNum" sz="quarter" idx="10"/>
          </p:nvPr>
        </p:nvSpPr>
        <p:spPr/>
        <p:txBody>
          <a:bodyPr/>
          <a:lstStyle/>
          <a:p>
            <a:fld id="{21BABDBC-EE45-514F-821F-A0FE2D196046}" type="slidenum">
              <a:rPr lang="en-US" smtClean="0"/>
              <a:t>5</a:t>
            </a:fld>
            <a:endParaRPr lang="en-US"/>
          </a:p>
        </p:txBody>
      </p:sp>
    </p:spTree>
    <p:extLst>
      <p:ext uri="{BB962C8B-B14F-4D97-AF65-F5344CB8AC3E}">
        <p14:creationId xmlns:p14="http://schemas.microsoft.com/office/powerpoint/2010/main" val="249432173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622675" y="0"/>
            <a:ext cx="3235325" cy="2212175"/>
          </a:xfrm>
        </p:spPr>
      </p:sp>
      <p:sp>
        <p:nvSpPr>
          <p:cNvPr id="3" name="Notes Placeholder 2"/>
          <p:cNvSpPr>
            <a:spLocks noGrp="1"/>
          </p:cNvSpPr>
          <p:nvPr>
            <p:ph type="body" idx="1"/>
          </p:nvPr>
        </p:nvSpPr>
        <p:spPr>
          <a:xfrm>
            <a:off x="0" y="163866"/>
            <a:ext cx="6858000" cy="8980136"/>
          </a:xfrm>
        </p:spPr>
        <p:txBody>
          <a:bodyPr/>
          <a:lstStyle/>
          <a:p>
            <a:r>
              <a:rPr lang="en-US" sz="1900" dirty="0" smtClean="0"/>
              <a:t>The p</a:t>
            </a:r>
            <a:r>
              <a:rPr lang="en-US" sz="1900" dirty="0" smtClean="0"/>
              <a:t>rophet </a:t>
            </a:r>
            <a:r>
              <a:rPr lang="en-US" sz="1900" dirty="0" smtClean="0"/>
              <a:t>speaks </a:t>
            </a:r>
            <a:r>
              <a:rPr lang="en-US" sz="1900" dirty="0" smtClean="0"/>
              <a:t>of </a:t>
            </a:r>
            <a:r>
              <a:rPr lang="en-US" sz="1900" dirty="0" smtClean="0">
                <a:solidFill>
                  <a:srgbClr val="0000FF"/>
                </a:solidFill>
              </a:rPr>
              <a:t>PAIN  </a:t>
            </a:r>
            <a:r>
              <a:rPr lang="en-US" sz="1900" dirty="0" smtClean="0">
                <a:solidFill>
                  <a:srgbClr val="0000FF"/>
                </a:solidFill>
              </a:rPr>
              <a:t>&amp;  </a:t>
            </a:r>
            <a:r>
              <a:rPr lang="en-US" sz="1900" dirty="0" smtClean="0">
                <a:solidFill>
                  <a:srgbClr val="0000FF"/>
                </a:solidFill>
              </a:rPr>
              <a:t/>
            </a:r>
            <a:br>
              <a:rPr lang="en-US" sz="1900" dirty="0" smtClean="0">
                <a:solidFill>
                  <a:srgbClr val="0000FF"/>
                </a:solidFill>
              </a:rPr>
            </a:br>
            <a:r>
              <a:rPr lang="en-US" sz="1900" dirty="0" smtClean="0">
                <a:solidFill>
                  <a:srgbClr val="0000FF"/>
                </a:solidFill>
              </a:rPr>
              <a:t>SUFFERING </a:t>
            </a:r>
            <a:r>
              <a:rPr lang="en-US" sz="1900" b="1" dirty="0" smtClean="0">
                <a:solidFill>
                  <a:srgbClr val="0000FF"/>
                </a:solidFill>
              </a:rPr>
              <a:t>first </a:t>
            </a:r>
            <a:r>
              <a:rPr lang="en-US" sz="1900" dirty="0" smtClean="0">
                <a:solidFill>
                  <a:srgbClr val="0000FF"/>
                </a:solidFill>
              </a:rPr>
              <a:t>[…expand…]</a:t>
            </a:r>
            <a:endParaRPr lang="en-US" sz="1900" dirty="0" smtClean="0">
              <a:solidFill>
                <a:srgbClr val="0000FF"/>
              </a:solidFill>
            </a:endParaRPr>
          </a:p>
          <a:p>
            <a:r>
              <a:rPr lang="en-US" sz="1900" b="1" dirty="0">
                <a:solidFill>
                  <a:srgbClr val="0000FF"/>
                </a:solidFill>
              </a:rPr>
              <a:t>t</a:t>
            </a:r>
            <a:r>
              <a:rPr lang="en-US" sz="1900" b="1" dirty="0" smtClean="0">
                <a:solidFill>
                  <a:srgbClr val="0000FF"/>
                </a:solidFill>
              </a:rPr>
              <a:t>hen</a:t>
            </a:r>
            <a:r>
              <a:rPr lang="en-US" sz="1900" dirty="0" smtClean="0">
                <a:solidFill>
                  <a:srgbClr val="0000FF"/>
                </a:solidFill>
              </a:rPr>
              <a:t> </a:t>
            </a:r>
            <a:r>
              <a:rPr lang="en-US" sz="1900" dirty="0" smtClean="0"/>
              <a:t>TRANSGRESSION </a:t>
            </a:r>
            <a:br>
              <a:rPr lang="en-US" sz="1900" dirty="0" smtClean="0"/>
            </a:br>
            <a:r>
              <a:rPr lang="en-US" sz="1900" dirty="0" smtClean="0"/>
              <a:t>= </a:t>
            </a:r>
            <a:r>
              <a:rPr lang="en-US" sz="1900" dirty="0" smtClean="0"/>
              <a:t>breaking the law  </a:t>
            </a:r>
            <a:endParaRPr lang="en-US" sz="1900" dirty="0" smtClean="0"/>
          </a:p>
          <a:p>
            <a:r>
              <a:rPr lang="en-US" sz="1900" dirty="0" smtClean="0"/>
              <a:t>INIQUITIES  = Immoral </a:t>
            </a:r>
            <a:br>
              <a:rPr lang="en-US" sz="1900" dirty="0" smtClean="0"/>
            </a:br>
            <a:r>
              <a:rPr lang="en-US" sz="1900" dirty="0" smtClean="0"/>
              <a:t>behaviour, acting unfairly </a:t>
            </a:r>
            <a:endParaRPr lang="en-US" sz="1900" dirty="0" smtClean="0"/>
          </a:p>
          <a:p>
            <a:r>
              <a:rPr lang="en-US" sz="1900" b="1" dirty="0" smtClean="0"/>
              <a:t>Sin’s effects &amp; Sin’s origins</a:t>
            </a:r>
          </a:p>
          <a:p>
            <a:r>
              <a:rPr lang="en-US" sz="1900" dirty="0" smtClean="0"/>
              <a:t>Sin can be really hard for us to talk about in our contemporary world in which everything is relative and nothing is wrong. It’s all just shades of opinion. </a:t>
            </a:r>
            <a:r>
              <a:rPr lang="en-US" sz="1900" b="1" dirty="0" smtClean="0"/>
              <a:t>But sin’s effects are everywhere &amp; pointing them out is important. </a:t>
            </a:r>
            <a:endParaRPr lang="en-US" sz="1900" dirty="0" smtClean="0"/>
          </a:p>
          <a:p>
            <a:r>
              <a:rPr lang="en-US" sz="1900" dirty="0" smtClean="0"/>
              <a:t>You only have to take a glance at the news most days to see that the British people have lost none of their instinctive sense of what is good &amp; right </a:t>
            </a:r>
            <a:r>
              <a:rPr lang="en-US" sz="1900" dirty="0" err="1" smtClean="0"/>
              <a:t>vs</a:t>
            </a:r>
            <a:r>
              <a:rPr lang="en-US" sz="1900" dirty="0" smtClean="0"/>
              <a:t> wrong &amp; unjust. </a:t>
            </a:r>
            <a:r>
              <a:rPr lang="en-US" sz="1900" i="1" dirty="0" smtClean="0"/>
              <a:t>So we can talk about sin. </a:t>
            </a:r>
            <a:r>
              <a:rPr lang="en-US" sz="1900" dirty="0" smtClean="0"/>
              <a:t>And then we can ask about sin’s personal origins. </a:t>
            </a:r>
            <a:r>
              <a:rPr lang="en-US" sz="1900" b="1" dirty="0" smtClean="0"/>
              <a:t>The world hasn’t messed itself up, we’ve done it. </a:t>
            </a:r>
          </a:p>
          <a:p>
            <a:pPr marL="342900" indent="-342900">
              <a:buFont typeface="Arial"/>
              <a:buChar char="•"/>
            </a:pPr>
            <a:r>
              <a:rPr lang="en-US" sz="1900" b="1" dirty="0" smtClean="0"/>
              <a:t>And there is consequence. Social and personal. </a:t>
            </a:r>
          </a:p>
          <a:p>
            <a:r>
              <a:rPr lang="en-US" sz="1900" dirty="0" smtClean="0">
                <a:solidFill>
                  <a:srgbClr val="0000FF"/>
                </a:solidFill>
              </a:rPr>
              <a:t>It’s going back a few years now but I think one of the best examples of this was a scandal at the </a:t>
            </a:r>
            <a:r>
              <a:rPr lang="en-US" sz="1900" b="1" dirty="0" smtClean="0">
                <a:solidFill>
                  <a:srgbClr val="0000FF"/>
                </a:solidFill>
              </a:rPr>
              <a:t>BBC</a:t>
            </a:r>
            <a:r>
              <a:rPr lang="en-US" sz="1900" dirty="0" smtClean="0">
                <a:solidFill>
                  <a:srgbClr val="0000FF"/>
                </a:solidFill>
              </a:rPr>
              <a:t> following the Iraq war. A journalist called Gilligan broadcast a report that appeared to implicate the government in the death of a scientist. His report was disproved and what happened next? </a:t>
            </a:r>
            <a:r>
              <a:rPr lang="en-US" sz="1900" b="1" dirty="0" smtClean="0"/>
              <a:t>The situation needed to be made right. Someone needed to take the rap. </a:t>
            </a:r>
            <a:r>
              <a:rPr lang="en-US" sz="1900" dirty="0" smtClean="0"/>
              <a:t>It wasn’t good enough to just sack the reporter because this was a crime against the state. The director general </a:t>
            </a:r>
            <a:r>
              <a:rPr lang="en-US" sz="1900" dirty="0" smtClean="0"/>
              <a:t>- Greg </a:t>
            </a:r>
            <a:r>
              <a:rPr lang="en-US" sz="1900" dirty="0" smtClean="0"/>
              <a:t>Dyke </a:t>
            </a:r>
            <a:r>
              <a:rPr lang="en-US" sz="1900" dirty="0" smtClean="0"/>
              <a:t>- had </a:t>
            </a:r>
            <a:r>
              <a:rPr lang="en-US" sz="1900" dirty="0" smtClean="0"/>
              <a:t>to sacrifice his job.</a:t>
            </a:r>
          </a:p>
          <a:p>
            <a:pPr marL="342900" indent="-342900">
              <a:buFont typeface="Arial"/>
              <a:buChar char="•"/>
            </a:pPr>
            <a:r>
              <a:rPr lang="en-US" sz="1900" b="1" dirty="0" smtClean="0"/>
              <a:t>That’s just a very basic illustration of what is happening at the cross on a cosmic scale! </a:t>
            </a:r>
          </a:p>
          <a:p>
            <a:pPr marL="342900" indent="-342900">
              <a:buFont typeface="Arial"/>
              <a:buChar char="•"/>
            </a:pPr>
            <a:r>
              <a:rPr lang="en-US" sz="1900" b="1" dirty="0" smtClean="0"/>
              <a:t>Jesus steps up as the ultimate human, history’s true king, and </a:t>
            </a:r>
            <a:r>
              <a:rPr lang="en-US" sz="1900" b="1" dirty="0" smtClean="0"/>
              <a:t>he takes </a:t>
            </a:r>
            <a:r>
              <a:rPr lang="en-US" sz="1900" b="1" dirty="0" smtClean="0"/>
              <a:t>the rap for us all.  </a:t>
            </a:r>
          </a:p>
          <a:p>
            <a:endParaRPr lang="en-US" sz="1900" dirty="0" smtClean="0"/>
          </a:p>
          <a:p>
            <a:r>
              <a:rPr lang="en-US" sz="1900" dirty="0" smtClean="0"/>
              <a:t> </a:t>
            </a:r>
          </a:p>
          <a:p>
            <a:endParaRPr lang="en-US" sz="1900" dirty="0"/>
          </a:p>
        </p:txBody>
      </p:sp>
      <p:sp>
        <p:nvSpPr>
          <p:cNvPr id="4" name="Slide Number Placeholder 3"/>
          <p:cNvSpPr>
            <a:spLocks noGrp="1"/>
          </p:cNvSpPr>
          <p:nvPr>
            <p:ph type="sldNum" sz="quarter" idx="10"/>
          </p:nvPr>
        </p:nvSpPr>
        <p:spPr/>
        <p:txBody>
          <a:bodyPr/>
          <a:lstStyle/>
          <a:p>
            <a:fld id="{21BABDBC-EE45-514F-821F-A0FE2D196046}" type="slidenum">
              <a:rPr lang="en-US" smtClean="0"/>
              <a:t>6</a:t>
            </a:fld>
            <a:endParaRPr lang="en-US"/>
          </a:p>
        </p:txBody>
      </p:sp>
    </p:spTree>
    <p:extLst>
      <p:ext uri="{BB962C8B-B14F-4D97-AF65-F5344CB8AC3E}">
        <p14:creationId xmlns:p14="http://schemas.microsoft.com/office/powerpoint/2010/main" val="1517415755"/>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4445000" y="0"/>
            <a:ext cx="2411588" cy="2187222"/>
          </a:xfrm>
        </p:spPr>
      </p:sp>
      <p:sp>
        <p:nvSpPr>
          <p:cNvPr id="4" name="Slide Number Placeholder 3"/>
          <p:cNvSpPr>
            <a:spLocks noGrp="1"/>
          </p:cNvSpPr>
          <p:nvPr>
            <p:ph type="sldNum" sz="quarter" idx="10"/>
          </p:nvPr>
        </p:nvSpPr>
        <p:spPr/>
        <p:txBody>
          <a:bodyPr/>
          <a:lstStyle/>
          <a:p>
            <a:fld id="{21BABDBC-EE45-514F-821F-A0FE2D196046}" type="slidenum">
              <a:rPr lang="en-US" smtClean="0"/>
              <a:t>7</a:t>
            </a:fld>
            <a:endParaRPr lang="en-US"/>
          </a:p>
        </p:txBody>
      </p:sp>
      <p:sp>
        <p:nvSpPr>
          <p:cNvPr id="6" name="Notes Placeholder 2"/>
          <p:cNvSpPr>
            <a:spLocks noGrp="1"/>
          </p:cNvSpPr>
          <p:nvPr>
            <p:ph type="body" idx="3"/>
          </p:nvPr>
        </p:nvSpPr>
        <p:spPr>
          <a:xfrm>
            <a:off x="0" y="138049"/>
            <a:ext cx="6858000" cy="9005951"/>
          </a:xfrm>
        </p:spPr>
        <p:txBody>
          <a:bodyPr/>
          <a:lstStyle/>
          <a:p>
            <a:pPr marL="0" indent="0">
              <a:buNone/>
            </a:pPr>
            <a:r>
              <a:rPr lang="en-US" sz="1800" b="1" dirty="0" smtClean="0"/>
              <a:t>And none of us can pretend that we </a:t>
            </a:r>
            <a:br>
              <a:rPr lang="en-US" sz="1800" b="1" dirty="0" smtClean="0"/>
            </a:br>
            <a:r>
              <a:rPr lang="en-US" sz="1800" b="1" dirty="0" smtClean="0"/>
              <a:t>don’t</a:t>
            </a:r>
            <a:r>
              <a:rPr lang="en-US" sz="1800" b="1" dirty="0"/>
              <a:t> </a:t>
            </a:r>
            <a:r>
              <a:rPr lang="en-US" sz="1800" b="1" dirty="0" smtClean="0"/>
              <a:t>need him to take the rap for us</a:t>
            </a:r>
          </a:p>
          <a:p>
            <a:pPr marL="0" indent="0">
              <a:buNone/>
            </a:pPr>
            <a:r>
              <a:rPr lang="en-US" sz="1800" dirty="0" smtClean="0">
                <a:solidFill>
                  <a:srgbClr val="0000FF"/>
                </a:solidFill>
              </a:rPr>
              <a:t>6 We all, like sheep, have gone astray,</a:t>
            </a:r>
          </a:p>
          <a:p>
            <a:pPr marL="0" indent="0">
              <a:buNone/>
            </a:pPr>
            <a:r>
              <a:rPr lang="en-US" sz="1800" b="1" dirty="0" smtClean="0">
                <a:solidFill>
                  <a:srgbClr val="0000FF"/>
                </a:solidFill>
              </a:rPr>
              <a:t> each of us has turned to our own way;</a:t>
            </a:r>
          </a:p>
          <a:p>
            <a:pPr marL="0" indent="0">
              <a:buNone/>
            </a:pPr>
            <a:r>
              <a:rPr lang="en-US" sz="1800" dirty="0" smtClean="0">
                <a:solidFill>
                  <a:srgbClr val="0000FF"/>
                </a:solidFill>
              </a:rPr>
              <a:t>and the Lord has laid on him</a:t>
            </a:r>
          </a:p>
          <a:p>
            <a:pPr marL="0" indent="0">
              <a:buNone/>
            </a:pPr>
            <a:r>
              <a:rPr lang="en-US" sz="1800" b="1" dirty="0" smtClean="0">
                <a:solidFill>
                  <a:srgbClr val="0000FF"/>
                </a:solidFill>
              </a:rPr>
              <a:t>    the iniquity of us all.</a:t>
            </a:r>
          </a:p>
          <a:p>
            <a:pPr marL="0" indent="0">
              <a:buNone/>
            </a:pPr>
            <a:r>
              <a:rPr lang="en-US" sz="1800" dirty="0" smtClean="0"/>
              <a:t>7 He was oppressed and afflicted,</a:t>
            </a:r>
          </a:p>
          <a:p>
            <a:pPr marL="0" indent="0">
              <a:buNone/>
            </a:pPr>
            <a:r>
              <a:rPr lang="en-US" sz="1800" dirty="0" smtClean="0"/>
              <a:t>    yet he did not open his mouth;</a:t>
            </a:r>
          </a:p>
          <a:p>
            <a:pPr marL="0" indent="0">
              <a:buNone/>
            </a:pPr>
            <a:r>
              <a:rPr lang="en-US" sz="1800" dirty="0" smtClean="0"/>
              <a:t>he was led like a lamb to the slaughter,</a:t>
            </a:r>
          </a:p>
          <a:p>
            <a:pPr marL="0" indent="0">
              <a:buNone/>
            </a:pPr>
            <a:r>
              <a:rPr lang="en-US" sz="1800" dirty="0" smtClean="0"/>
              <a:t>    and as a sheep before its shearers is silent,</a:t>
            </a:r>
          </a:p>
          <a:p>
            <a:pPr marL="0" indent="0">
              <a:buNone/>
            </a:pPr>
            <a:r>
              <a:rPr lang="en-US" sz="1800" dirty="0" smtClean="0"/>
              <a:t>    so he did not open his mouth.</a:t>
            </a:r>
          </a:p>
          <a:p>
            <a:pPr marL="0" indent="0">
              <a:buNone/>
            </a:pPr>
            <a:r>
              <a:rPr lang="en-US" sz="1800" dirty="0" smtClean="0"/>
              <a:t>8 By oppression and judgment he was taken away.</a:t>
            </a:r>
          </a:p>
          <a:p>
            <a:pPr marL="0" indent="0">
              <a:buNone/>
            </a:pPr>
            <a:r>
              <a:rPr lang="en-US" sz="1800" dirty="0" smtClean="0"/>
              <a:t>    Yet who of his generation protested?</a:t>
            </a:r>
          </a:p>
          <a:p>
            <a:pPr marL="0" indent="0">
              <a:buNone/>
            </a:pPr>
            <a:r>
              <a:rPr lang="en-US" sz="1800" dirty="0" smtClean="0"/>
              <a:t>For he was cut off from the land of the living;</a:t>
            </a:r>
          </a:p>
          <a:p>
            <a:pPr marL="0" indent="0">
              <a:buNone/>
            </a:pPr>
            <a:r>
              <a:rPr lang="en-US" sz="1800" dirty="0" smtClean="0"/>
              <a:t>    for the transgression of my people he was punished.</a:t>
            </a:r>
          </a:p>
          <a:p>
            <a:pPr marL="0" indent="0">
              <a:buNone/>
            </a:pPr>
            <a:r>
              <a:rPr lang="en-US" sz="1800" dirty="0" smtClean="0"/>
              <a:t>9 He was assigned a grave with the wicked,</a:t>
            </a:r>
          </a:p>
          <a:p>
            <a:pPr marL="0" indent="0">
              <a:buNone/>
            </a:pPr>
            <a:r>
              <a:rPr lang="en-US" sz="1800" dirty="0" smtClean="0"/>
              <a:t>    and with the rich in his death, though he had done no violence,</a:t>
            </a:r>
          </a:p>
          <a:p>
            <a:pPr marL="0" indent="0">
              <a:buNone/>
            </a:pPr>
            <a:r>
              <a:rPr lang="en-US" sz="1800" dirty="0" smtClean="0"/>
              <a:t>    nor was any deceit in his mouth.</a:t>
            </a:r>
          </a:p>
          <a:p>
            <a:pPr marL="0" indent="0">
              <a:buNone/>
            </a:pPr>
            <a:r>
              <a:rPr lang="en-US" sz="1800" dirty="0" smtClean="0"/>
              <a:t>10 Yet it was the Lord’s will to crush him and cause him to suffer,</a:t>
            </a:r>
          </a:p>
          <a:p>
            <a:pPr marL="0" indent="0">
              <a:buNone/>
            </a:pPr>
            <a:r>
              <a:rPr lang="en-US" sz="1800" b="1" dirty="0" smtClean="0">
                <a:solidFill>
                  <a:srgbClr val="0000FF"/>
                </a:solidFill>
              </a:rPr>
              <a:t>    and though the Lord makes his life an offering for sin,</a:t>
            </a:r>
          </a:p>
          <a:p>
            <a:pPr marL="0" indent="0">
              <a:buNone/>
            </a:pPr>
            <a:r>
              <a:rPr lang="en-US" sz="1800" dirty="0" smtClean="0"/>
              <a:t>he will see his offspring and prolong his days,</a:t>
            </a:r>
          </a:p>
          <a:p>
            <a:pPr marL="0" indent="0">
              <a:buNone/>
            </a:pPr>
            <a:r>
              <a:rPr lang="en-US" sz="1800" dirty="0" smtClean="0"/>
              <a:t>    and the will of the Lord will prosper in his hand.</a:t>
            </a:r>
          </a:p>
          <a:p>
            <a:pPr marL="0" indent="0">
              <a:buNone/>
            </a:pPr>
            <a:r>
              <a:rPr lang="en-US" sz="1800" dirty="0" smtClean="0">
                <a:solidFill>
                  <a:srgbClr val="0000FF"/>
                </a:solidFill>
              </a:rPr>
              <a:t>11 After he has suffered,</a:t>
            </a:r>
          </a:p>
          <a:p>
            <a:pPr marL="0" indent="0">
              <a:buNone/>
            </a:pPr>
            <a:r>
              <a:rPr lang="en-US" sz="1800" dirty="0" smtClean="0">
                <a:solidFill>
                  <a:srgbClr val="0000FF"/>
                </a:solidFill>
              </a:rPr>
              <a:t>    he will see the light of life and be satisfied;</a:t>
            </a:r>
          </a:p>
          <a:p>
            <a:pPr marL="0" indent="0">
              <a:buNone/>
            </a:pPr>
            <a:r>
              <a:rPr lang="en-US" sz="1800" dirty="0" smtClean="0"/>
              <a:t>by his knowledge my righteous servant will justify many,</a:t>
            </a:r>
          </a:p>
          <a:p>
            <a:pPr marL="0" indent="0">
              <a:buNone/>
            </a:pPr>
            <a:r>
              <a:rPr lang="en-US" sz="1800" dirty="0" smtClean="0"/>
              <a:t>    and he will bear their iniquities.</a:t>
            </a:r>
          </a:p>
          <a:p>
            <a:pPr marL="0" indent="0">
              <a:buNone/>
            </a:pPr>
            <a:r>
              <a:rPr lang="en-US" sz="1800" dirty="0" smtClean="0"/>
              <a:t>12 Therefore I will give him a portion among the great,</a:t>
            </a:r>
          </a:p>
          <a:p>
            <a:pPr marL="0" indent="0">
              <a:buNone/>
            </a:pPr>
            <a:r>
              <a:rPr lang="en-US" sz="1800" dirty="0" smtClean="0"/>
              <a:t>    and he will divide the spoils with the strong,</a:t>
            </a:r>
          </a:p>
          <a:p>
            <a:pPr marL="0" indent="0">
              <a:buNone/>
            </a:pPr>
            <a:r>
              <a:rPr lang="en-US" sz="1800" b="1" dirty="0" smtClean="0"/>
              <a:t>because he poured out his life unto death,</a:t>
            </a:r>
          </a:p>
          <a:p>
            <a:pPr marL="0" indent="0">
              <a:buNone/>
            </a:pPr>
            <a:r>
              <a:rPr lang="en-US" sz="1800" dirty="0" smtClean="0"/>
              <a:t>    and was numbered with the transgressors.</a:t>
            </a:r>
          </a:p>
          <a:p>
            <a:pPr marL="0" indent="0">
              <a:buNone/>
            </a:pPr>
            <a:r>
              <a:rPr lang="en-US" sz="1800" b="1" dirty="0" smtClean="0"/>
              <a:t>For he bore the sin of many, </a:t>
            </a:r>
            <a:br>
              <a:rPr lang="en-US" sz="1800" b="1" dirty="0" smtClean="0"/>
            </a:br>
            <a:r>
              <a:rPr lang="en-US" sz="1800" dirty="0" smtClean="0"/>
              <a:t>and made intercession for </a:t>
            </a:r>
            <a:r>
              <a:rPr lang="en-US" sz="1800" dirty="0" smtClean="0"/>
              <a:t>us all</a:t>
            </a:r>
            <a:r>
              <a:rPr lang="en-US" sz="1800" dirty="0" smtClean="0"/>
              <a:t>.</a:t>
            </a:r>
            <a:endParaRPr lang="en-US" sz="1800" dirty="0" smtClean="0"/>
          </a:p>
          <a:p>
            <a:endParaRPr lang="en-US" sz="1800" dirty="0"/>
          </a:p>
        </p:txBody>
      </p:sp>
    </p:spTree>
    <p:extLst>
      <p:ext uri="{BB962C8B-B14F-4D97-AF65-F5344CB8AC3E}">
        <p14:creationId xmlns:p14="http://schemas.microsoft.com/office/powerpoint/2010/main" val="1517415755"/>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395663" y="0"/>
            <a:ext cx="3460750" cy="2595563"/>
          </a:xfrm>
        </p:spPr>
      </p:sp>
      <p:sp>
        <p:nvSpPr>
          <p:cNvPr id="3" name="Notes Placeholder 2"/>
          <p:cNvSpPr>
            <a:spLocks noGrp="1"/>
          </p:cNvSpPr>
          <p:nvPr>
            <p:ph type="body" idx="1"/>
          </p:nvPr>
        </p:nvSpPr>
        <p:spPr>
          <a:xfrm>
            <a:off x="0" y="723737"/>
            <a:ext cx="6858000" cy="8420264"/>
          </a:xfrm>
        </p:spPr>
        <p:txBody>
          <a:bodyPr/>
          <a:lstStyle/>
          <a:p>
            <a:r>
              <a:rPr lang="en-US" dirty="0" smtClean="0"/>
              <a:t>I want to start coming in to </a:t>
            </a:r>
            <a:br>
              <a:rPr lang="en-US" dirty="0" smtClean="0"/>
            </a:br>
            <a:r>
              <a:rPr lang="en-US" dirty="0" smtClean="0"/>
              <a:t>land by </a:t>
            </a:r>
            <a:r>
              <a:rPr lang="en-US" dirty="0" err="1" smtClean="0"/>
              <a:t>focussing</a:t>
            </a:r>
            <a:r>
              <a:rPr lang="en-US" dirty="0" smtClean="0"/>
              <a:t> on those </a:t>
            </a:r>
            <a:br>
              <a:rPr lang="en-US" dirty="0" smtClean="0"/>
            </a:br>
            <a:r>
              <a:rPr lang="en-US" dirty="0" smtClean="0"/>
              <a:t>few verses at the beginning </a:t>
            </a:r>
            <a:br>
              <a:rPr lang="en-US" dirty="0" smtClean="0"/>
            </a:br>
            <a:r>
              <a:rPr lang="en-US" dirty="0" smtClean="0"/>
              <a:t>of that final passage: </a:t>
            </a:r>
            <a:br>
              <a:rPr lang="en-US" dirty="0" smtClean="0"/>
            </a:br>
            <a:r>
              <a:rPr lang="en-US" b="1" dirty="0" smtClean="0"/>
              <a:t>Each of us have turned </a:t>
            </a:r>
            <a:r>
              <a:rPr lang="en-US" b="1" dirty="0"/>
              <a:t/>
            </a:r>
            <a:br>
              <a:rPr lang="en-US" b="1" dirty="0"/>
            </a:br>
            <a:r>
              <a:rPr lang="en-US" b="1" dirty="0" smtClean="0"/>
              <a:t>to our own way </a:t>
            </a:r>
          </a:p>
          <a:p>
            <a:endParaRPr lang="en-US" b="1" dirty="0"/>
          </a:p>
          <a:p>
            <a:r>
              <a:rPr lang="en-US" dirty="0" smtClean="0"/>
              <a:t>I could talk for hours about the </a:t>
            </a:r>
            <a:r>
              <a:rPr lang="en-US" dirty="0" smtClean="0"/>
              <a:t>dramas </a:t>
            </a:r>
            <a:r>
              <a:rPr lang="en-US" dirty="0" smtClean="0"/>
              <a:t>and catastrophes that I’ve been through because my life </a:t>
            </a:r>
            <a:r>
              <a:rPr lang="en-US" dirty="0" smtClean="0"/>
              <a:t>at times has </a:t>
            </a:r>
            <a:r>
              <a:rPr lang="en-US" dirty="0" smtClean="0"/>
              <a:t>been </a:t>
            </a:r>
            <a:r>
              <a:rPr lang="en-US" dirty="0" smtClean="0"/>
              <a:t>so way </a:t>
            </a:r>
            <a:r>
              <a:rPr lang="en-US" dirty="0" smtClean="0"/>
              <a:t>off track! So many unnecessary detours my life has taken, and generally through my own stupid fault! In fact not just my own stupidity – by my being deliberately rebellious. I think about the way in my younger years I frustrated my teachers, drove my parents up the wall, insisted on doing everything MY WAY even in the face of staggering evidence that I was completely wrong and being utterly stupid!!! </a:t>
            </a:r>
          </a:p>
          <a:p>
            <a:pPr marL="342900" indent="-342900">
              <a:buFont typeface="Arial"/>
              <a:buChar char="•"/>
            </a:pPr>
            <a:r>
              <a:rPr lang="en-US" b="1" dirty="0" smtClean="0"/>
              <a:t>But I don’t think I’m a unique case thank God!</a:t>
            </a:r>
          </a:p>
          <a:p>
            <a:pPr marL="342900" indent="-342900">
              <a:buFont typeface="Arial"/>
              <a:buChar char="•"/>
            </a:pPr>
            <a:r>
              <a:rPr lang="en-US" dirty="0"/>
              <a:t>David says in Psalm 19 </a:t>
            </a:r>
          </a:p>
          <a:p>
            <a:r>
              <a:rPr lang="en-US" b="1" dirty="0">
                <a:solidFill>
                  <a:srgbClr val="0000FF"/>
                </a:solidFill>
              </a:rPr>
              <a:t>Who can discern their own errors?</a:t>
            </a:r>
          </a:p>
          <a:p>
            <a:r>
              <a:rPr lang="en-US" b="1" dirty="0">
                <a:solidFill>
                  <a:srgbClr val="0000FF"/>
                </a:solidFill>
              </a:rPr>
              <a:t>    Forgive my hidden faults.</a:t>
            </a:r>
          </a:p>
          <a:p>
            <a:r>
              <a:rPr lang="en-US" b="1" dirty="0">
                <a:solidFill>
                  <a:srgbClr val="0000FF"/>
                </a:solidFill>
              </a:rPr>
              <a:t>Keep your servant also from </a:t>
            </a:r>
            <a:r>
              <a:rPr lang="en-US" b="1" dirty="0" err="1">
                <a:solidFill>
                  <a:srgbClr val="0000FF"/>
                </a:solidFill>
              </a:rPr>
              <a:t>wilful</a:t>
            </a:r>
            <a:r>
              <a:rPr lang="en-US" b="1" dirty="0">
                <a:solidFill>
                  <a:srgbClr val="0000FF"/>
                </a:solidFill>
              </a:rPr>
              <a:t> sins;</a:t>
            </a:r>
          </a:p>
          <a:p>
            <a:r>
              <a:rPr lang="en-US" b="1" dirty="0">
                <a:solidFill>
                  <a:srgbClr val="0000FF"/>
                </a:solidFill>
              </a:rPr>
              <a:t>    may they not rule over me.</a:t>
            </a:r>
          </a:p>
          <a:p>
            <a:r>
              <a:rPr lang="en-US" b="1" dirty="0" smtClean="0"/>
              <a:t>AND </a:t>
            </a:r>
            <a:r>
              <a:rPr lang="en-US" dirty="0" smtClean="0"/>
              <a:t>I’m sure there are plenty here today with their own tales to tell – but this isn’t about to become a confessional! </a:t>
            </a:r>
          </a:p>
          <a:p>
            <a:r>
              <a:rPr lang="en-US" b="1" dirty="0" smtClean="0"/>
              <a:t>BUT </a:t>
            </a:r>
            <a:r>
              <a:rPr lang="en-US" dirty="0" smtClean="0"/>
              <a:t>its </a:t>
            </a:r>
            <a:r>
              <a:rPr lang="en-US" dirty="0" smtClean="0"/>
              <a:t>not just that we went astray once-upon-a-time…</a:t>
            </a:r>
          </a:p>
          <a:p>
            <a:r>
              <a:rPr lang="en-US" b="1" i="1" dirty="0" smtClean="0">
                <a:solidFill>
                  <a:srgbClr val="FF0000"/>
                </a:solidFill>
              </a:rPr>
              <a:t>CLICK</a:t>
            </a:r>
            <a:r>
              <a:rPr lang="en-US" i="1" dirty="0" smtClean="0">
                <a:solidFill>
                  <a:srgbClr val="FF0000"/>
                </a:solidFill>
              </a:rPr>
              <a:t> </a:t>
            </a:r>
            <a:r>
              <a:rPr lang="en-US" i="1" dirty="0" smtClean="0"/>
              <a:t> We </a:t>
            </a:r>
            <a:r>
              <a:rPr lang="en-US" i="1" dirty="0" smtClean="0"/>
              <a:t>have a tendency to go astray every day… </a:t>
            </a:r>
          </a:p>
        </p:txBody>
      </p:sp>
      <p:sp>
        <p:nvSpPr>
          <p:cNvPr id="4" name="Slide Number Placeholder 3"/>
          <p:cNvSpPr>
            <a:spLocks noGrp="1"/>
          </p:cNvSpPr>
          <p:nvPr>
            <p:ph type="sldNum" sz="quarter" idx="10"/>
          </p:nvPr>
        </p:nvSpPr>
        <p:spPr/>
        <p:txBody>
          <a:bodyPr/>
          <a:lstStyle/>
          <a:p>
            <a:fld id="{21BABDBC-EE45-514F-821F-A0FE2D196046}" type="slidenum">
              <a:rPr lang="en-US" smtClean="0"/>
              <a:t>8</a:t>
            </a:fld>
            <a:endParaRPr lang="en-US"/>
          </a:p>
        </p:txBody>
      </p:sp>
    </p:spTree>
    <p:extLst>
      <p:ext uri="{BB962C8B-B14F-4D97-AF65-F5344CB8AC3E}">
        <p14:creationId xmlns:p14="http://schemas.microsoft.com/office/powerpoint/2010/main" val="354071169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3263900" y="0"/>
            <a:ext cx="3592513" cy="2695575"/>
          </a:xfrm>
        </p:spPr>
      </p:sp>
      <p:sp>
        <p:nvSpPr>
          <p:cNvPr id="3" name="Notes Placeholder 2"/>
          <p:cNvSpPr>
            <a:spLocks noGrp="1"/>
          </p:cNvSpPr>
          <p:nvPr>
            <p:ph type="body" idx="1"/>
          </p:nvPr>
        </p:nvSpPr>
        <p:spPr>
          <a:xfrm>
            <a:off x="-1" y="286763"/>
            <a:ext cx="6856413" cy="8857237"/>
          </a:xfrm>
        </p:spPr>
        <p:txBody>
          <a:bodyPr/>
          <a:lstStyle/>
          <a:p>
            <a:r>
              <a:rPr lang="en-US" dirty="0" smtClean="0"/>
              <a:t>That’s why we’re called</a:t>
            </a:r>
            <a:br>
              <a:rPr lang="en-US" dirty="0" smtClean="0"/>
            </a:br>
            <a:r>
              <a:rPr lang="en-US" dirty="0" smtClean="0"/>
              <a:t>to </a:t>
            </a:r>
            <a:r>
              <a:rPr lang="en-US" b="1" dirty="0" smtClean="0"/>
              <a:t>follow</a:t>
            </a:r>
            <a:r>
              <a:rPr lang="en-US" dirty="0" smtClean="0"/>
              <a:t> the way of Christ</a:t>
            </a:r>
          </a:p>
          <a:p>
            <a:r>
              <a:rPr lang="en-US" dirty="0" smtClean="0"/>
              <a:t>To </a:t>
            </a:r>
            <a:r>
              <a:rPr lang="en-US" i="1" dirty="0" smtClean="0"/>
              <a:t>daily ‘take up our own</a:t>
            </a:r>
            <a:br>
              <a:rPr lang="en-US" i="1" dirty="0" smtClean="0"/>
            </a:br>
            <a:r>
              <a:rPr lang="en-US" i="1" dirty="0" smtClean="0"/>
              <a:t>cross’ </a:t>
            </a:r>
            <a:r>
              <a:rPr lang="en-US" dirty="0" smtClean="0"/>
              <a:t>– that image of a </a:t>
            </a:r>
            <a:br>
              <a:rPr lang="en-US" dirty="0" smtClean="0"/>
            </a:br>
            <a:r>
              <a:rPr lang="en-US" dirty="0" smtClean="0"/>
              <a:t>sacrificial life.  </a:t>
            </a:r>
          </a:p>
          <a:p>
            <a:r>
              <a:rPr lang="en-US" b="1" dirty="0" smtClean="0"/>
              <a:t>Or as the Apostle Paul </a:t>
            </a:r>
            <a:br>
              <a:rPr lang="en-US" b="1" dirty="0" smtClean="0"/>
            </a:br>
            <a:r>
              <a:rPr lang="en-US" dirty="0" smtClean="0"/>
              <a:t>puts it in </a:t>
            </a:r>
            <a:r>
              <a:rPr lang="en-US" dirty="0"/>
              <a:t>Rom 12: </a:t>
            </a:r>
            <a:endParaRPr lang="en-US" dirty="0" smtClean="0"/>
          </a:p>
          <a:p>
            <a:r>
              <a:rPr lang="en-US" i="1" dirty="0" smtClean="0">
                <a:solidFill>
                  <a:srgbClr val="0000FF"/>
                </a:solidFill>
              </a:rPr>
              <a:t>therefore </a:t>
            </a:r>
            <a:r>
              <a:rPr lang="en-US" i="1" dirty="0">
                <a:solidFill>
                  <a:srgbClr val="0000FF"/>
                </a:solidFill>
              </a:rPr>
              <a:t>in view of God’s </a:t>
            </a:r>
            <a:r>
              <a:rPr lang="en-US" i="1" dirty="0" smtClean="0">
                <a:solidFill>
                  <a:srgbClr val="0000FF"/>
                </a:solidFill>
              </a:rPr>
              <a:t/>
            </a:r>
            <a:br>
              <a:rPr lang="en-US" i="1" dirty="0" smtClean="0">
                <a:solidFill>
                  <a:srgbClr val="0000FF"/>
                </a:solidFill>
              </a:rPr>
            </a:br>
            <a:r>
              <a:rPr lang="en-US" i="1" dirty="0" smtClean="0">
                <a:solidFill>
                  <a:srgbClr val="0000FF"/>
                </a:solidFill>
              </a:rPr>
              <a:t>mercy </a:t>
            </a:r>
            <a:r>
              <a:rPr lang="en-US" i="1" dirty="0">
                <a:solidFill>
                  <a:srgbClr val="0000FF"/>
                </a:solidFill>
              </a:rPr>
              <a:t>offer your bodies as a living sacrifice – this is your true act of worship. </a:t>
            </a:r>
            <a:endParaRPr lang="en-US" sz="600" i="1" dirty="0">
              <a:solidFill>
                <a:srgbClr val="0000FF"/>
              </a:solidFill>
            </a:endParaRPr>
          </a:p>
          <a:p>
            <a:endParaRPr lang="en-US" sz="600" dirty="0" smtClean="0"/>
          </a:p>
          <a:p>
            <a:r>
              <a:rPr lang="en-US" dirty="0" smtClean="0"/>
              <a:t>I know that when I first came to Christ, and in the early years of following </a:t>
            </a:r>
            <a:r>
              <a:rPr lang="en-US" dirty="0" smtClean="0"/>
              <a:t>him, </a:t>
            </a:r>
            <a:r>
              <a:rPr lang="en-US" dirty="0" smtClean="0"/>
              <a:t>one of the biggest struggles, one of the most important adjustments from the old me to the new me, was to learn how the blessing of God can begin to flow in and through a surrendered life. </a:t>
            </a:r>
          </a:p>
          <a:p>
            <a:r>
              <a:rPr lang="en-US" b="1" dirty="0" smtClean="0">
                <a:solidFill>
                  <a:srgbClr val="0000FF"/>
                </a:solidFill>
              </a:rPr>
              <a:t>One of the ways God spoke to me at that time </a:t>
            </a:r>
            <a:r>
              <a:rPr lang="en-US" dirty="0" smtClean="0"/>
              <a:t>was through this </a:t>
            </a:r>
            <a:r>
              <a:rPr lang="en-US" dirty="0" smtClean="0"/>
              <a:t>guy’s </a:t>
            </a:r>
            <a:r>
              <a:rPr lang="en-US" dirty="0" smtClean="0"/>
              <a:t>life… Jim Elliot, killed in an </a:t>
            </a:r>
            <a:r>
              <a:rPr lang="en-US" dirty="0"/>
              <a:t>attempt to </a:t>
            </a:r>
            <a:r>
              <a:rPr lang="en-US" dirty="0" smtClean="0"/>
              <a:t>reach an Amazonian tribe. His journal was found in his camp by the team who went in to retrieve the </a:t>
            </a:r>
            <a:r>
              <a:rPr lang="en-US" dirty="0" smtClean="0"/>
              <a:t>bodies</a:t>
            </a:r>
            <a:r>
              <a:rPr lang="en-US" dirty="0" smtClean="0"/>
              <a:t>. </a:t>
            </a:r>
          </a:p>
          <a:p>
            <a:pPr marL="342900" indent="-342900">
              <a:buFont typeface="Arial"/>
              <a:buChar char="•"/>
            </a:pPr>
            <a:r>
              <a:rPr lang="en-US" b="1" dirty="0" smtClean="0"/>
              <a:t>He is no fool who gives what he cannot…</a:t>
            </a:r>
          </a:p>
          <a:p>
            <a:pPr marL="342900" indent="-342900">
              <a:buFont typeface="Arial"/>
              <a:buChar char="•"/>
            </a:pPr>
            <a:r>
              <a:rPr lang="en-US" dirty="0" smtClean="0"/>
              <a:t>A life on which the cares of this world had no hold </a:t>
            </a:r>
          </a:p>
          <a:p>
            <a:pPr marL="342900" indent="-342900">
              <a:buFont typeface="Arial"/>
              <a:buChar char="•"/>
            </a:pPr>
            <a:r>
              <a:rPr lang="en-US" b="1" dirty="0" smtClean="0"/>
              <a:t>Someone running the race without hindrance </a:t>
            </a:r>
          </a:p>
          <a:p>
            <a:pPr marL="342900" indent="-342900">
              <a:buFont typeface="Arial"/>
              <a:buChar char="•"/>
            </a:pPr>
            <a:r>
              <a:rPr lang="en-US" i="1" dirty="0" smtClean="0"/>
              <a:t>Ref to the sin that so easily entangles </a:t>
            </a:r>
            <a:r>
              <a:rPr lang="en-US" i="1" dirty="0" err="1" smtClean="0"/>
              <a:t>HEB</a:t>
            </a:r>
            <a:r>
              <a:rPr lang="en-US" i="1" dirty="0" smtClean="0"/>
              <a:t> 12.1</a:t>
            </a:r>
          </a:p>
          <a:p>
            <a:pPr marL="342900" indent="-342900">
              <a:buFont typeface="Arial"/>
              <a:buChar char="•"/>
            </a:pPr>
            <a:r>
              <a:rPr lang="en-US" dirty="0" smtClean="0"/>
              <a:t>A prophetic life – even though I’m quite certain </a:t>
            </a:r>
            <a:r>
              <a:rPr lang="en-US" dirty="0" smtClean="0"/>
              <a:t>Jim never </a:t>
            </a:r>
            <a:r>
              <a:rPr lang="en-US" dirty="0" smtClean="0"/>
              <a:t>uttered what we would call a ‘prophetic word’ </a:t>
            </a:r>
          </a:p>
          <a:p>
            <a:pPr marL="342900" indent="-342900">
              <a:buFont typeface="Arial"/>
              <a:buChar char="•"/>
            </a:pPr>
            <a:r>
              <a:rPr lang="en-US" dirty="0" smtClean="0"/>
              <a:t>A radically </a:t>
            </a:r>
            <a:r>
              <a:rPr lang="en-US" dirty="0" err="1" smtClean="0"/>
              <a:t>Christlike</a:t>
            </a:r>
            <a:r>
              <a:rPr lang="en-US" dirty="0" smtClean="0"/>
              <a:t> servant lifestyle </a:t>
            </a:r>
          </a:p>
          <a:p>
            <a:pPr marL="342900" indent="-342900">
              <a:buFont typeface="Arial"/>
              <a:buChar char="•"/>
            </a:pPr>
            <a:r>
              <a:rPr lang="en-US" dirty="0" smtClean="0"/>
              <a:t>A life laid down for others</a:t>
            </a:r>
          </a:p>
          <a:p>
            <a:pPr marL="342900" indent="-342900">
              <a:buFont typeface="Arial"/>
              <a:buChar char="•"/>
            </a:pPr>
            <a:r>
              <a:rPr lang="en-US" dirty="0" smtClean="0"/>
              <a:t>This is how we know what love is…  1 JOHN 3:16</a:t>
            </a:r>
          </a:p>
        </p:txBody>
      </p:sp>
      <p:sp>
        <p:nvSpPr>
          <p:cNvPr id="4" name="Slide Number Placeholder 3"/>
          <p:cNvSpPr>
            <a:spLocks noGrp="1"/>
          </p:cNvSpPr>
          <p:nvPr>
            <p:ph type="sldNum" sz="quarter" idx="10"/>
          </p:nvPr>
        </p:nvSpPr>
        <p:spPr/>
        <p:txBody>
          <a:bodyPr/>
          <a:lstStyle/>
          <a:p>
            <a:fld id="{479C23E6-E8A5-1C4D-9E83-FE02A74CBEE6}" type="slidenum">
              <a:rPr lang="en-US" smtClean="0"/>
              <a:t>9</a:t>
            </a:fld>
            <a:endParaRPr lang="en-US"/>
          </a:p>
        </p:txBody>
      </p:sp>
    </p:spTree>
    <p:extLst>
      <p:ext uri="{BB962C8B-B14F-4D97-AF65-F5344CB8AC3E}">
        <p14:creationId xmlns:p14="http://schemas.microsoft.com/office/powerpoint/2010/main" val="3969303002"/>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3" name="Slide Image Placeholder 1"/>
          <p:cNvSpPr>
            <a:spLocks noGrp="1" noRot="1" noChangeAspect="1"/>
          </p:cNvSpPr>
          <p:nvPr>
            <p:ph type="sldImg"/>
          </p:nvPr>
        </p:nvSpPr>
        <p:spPr bwMode="auto">
          <a:xfrm>
            <a:off x="1422400" y="0"/>
            <a:ext cx="3694113" cy="2770188"/>
          </a:xfrm>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val="1"/>
            </a:ext>
          </a:extLst>
        </p:spPr>
      </p:sp>
      <p:sp>
        <p:nvSpPr>
          <p:cNvPr id="23554" name="Notes Placeholder 2"/>
          <p:cNvSpPr>
            <a:spLocks noGrp="1"/>
          </p:cNvSpPr>
          <p:nvPr>
            <p:ph type="body" idx="1"/>
          </p:nvPr>
        </p:nvSpPr>
        <p:spPr bwMode="auto">
          <a:xfrm>
            <a:off x="286746" y="2770188"/>
            <a:ext cx="6571254" cy="6373812"/>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GB" dirty="0" smtClean="0">
              <a:ea typeface="ＭＳ Ｐゴシック" pitchFamily="-65" charset="-128"/>
            </a:endParaRPr>
          </a:p>
          <a:p>
            <a:pPr eaLnBrk="1" hangingPunct="1">
              <a:spcBef>
                <a:spcPct val="0"/>
              </a:spcBef>
            </a:pPr>
            <a:r>
              <a:rPr lang="en-GB" i="1" dirty="0" smtClean="0">
                <a:ea typeface="ＭＳ Ｐゴシック" pitchFamily="-65" charset="-128"/>
              </a:rPr>
              <a:t>This is how we know what love is </a:t>
            </a:r>
          </a:p>
          <a:p>
            <a:pPr eaLnBrk="1" hangingPunct="1">
              <a:spcBef>
                <a:spcPct val="0"/>
              </a:spcBef>
            </a:pPr>
            <a:r>
              <a:rPr lang="en-GB" i="1" dirty="0" smtClean="0">
                <a:ea typeface="ＭＳ Ｐゴシック" pitchFamily="-65" charset="-128"/>
              </a:rPr>
              <a:t>Jesus Christ laid down his life for us</a:t>
            </a:r>
          </a:p>
          <a:p>
            <a:pPr eaLnBrk="1" hangingPunct="1">
              <a:spcBef>
                <a:spcPct val="0"/>
              </a:spcBef>
            </a:pPr>
            <a:r>
              <a:rPr lang="en-GB" i="1" dirty="0" smtClean="0">
                <a:ea typeface="ＭＳ Ｐゴシック" pitchFamily="-65" charset="-128"/>
              </a:rPr>
              <a:t>And we ought to lay down our lives </a:t>
            </a:r>
            <a:br>
              <a:rPr lang="en-GB" i="1" dirty="0" smtClean="0">
                <a:ea typeface="ＭＳ Ｐゴシック" pitchFamily="-65" charset="-128"/>
              </a:rPr>
            </a:br>
            <a:r>
              <a:rPr lang="en-GB" i="1" dirty="0" smtClean="0">
                <a:ea typeface="ＭＳ Ｐゴシック" pitchFamily="-65" charset="-128"/>
              </a:rPr>
              <a:t>for our brothers and sisters</a:t>
            </a:r>
          </a:p>
          <a:p>
            <a:pPr eaLnBrk="1" hangingPunct="1">
              <a:spcBef>
                <a:spcPct val="0"/>
              </a:spcBef>
            </a:pPr>
            <a:endParaRPr lang="en-GB" dirty="0">
              <a:ea typeface="ＭＳ Ｐゴシック" pitchFamily="-65" charset="-128"/>
            </a:endParaRPr>
          </a:p>
          <a:p>
            <a:pPr eaLnBrk="1" hangingPunct="1">
              <a:spcBef>
                <a:spcPct val="0"/>
              </a:spcBef>
            </a:pPr>
            <a:r>
              <a:rPr lang="en-GB" dirty="0" smtClean="0">
                <a:ea typeface="ＭＳ Ｐゴシック" pitchFamily="-65" charset="-128"/>
              </a:rPr>
              <a:t>I don’t know about you but I’m so challenged by this</a:t>
            </a:r>
          </a:p>
          <a:p>
            <a:pPr eaLnBrk="1" hangingPunct="1">
              <a:spcBef>
                <a:spcPct val="0"/>
              </a:spcBef>
            </a:pPr>
            <a:r>
              <a:rPr lang="en-GB" dirty="0" smtClean="0">
                <a:ea typeface="ＭＳ Ｐゴシック" pitchFamily="-65" charset="-128"/>
              </a:rPr>
              <a:t>It’s a curious situation isn’t it</a:t>
            </a:r>
          </a:p>
          <a:p>
            <a:pPr eaLnBrk="1" hangingPunct="1">
              <a:spcBef>
                <a:spcPct val="0"/>
              </a:spcBef>
            </a:pPr>
            <a:r>
              <a:rPr lang="en-GB" dirty="0" smtClean="0">
                <a:ea typeface="ＭＳ Ｐゴシック" pitchFamily="-65" charset="-128"/>
              </a:rPr>
              <a:t>To do as the prophet says </a:t>
            </a:r>
          </a:p>
          <a:p>
            <a:pPr eaLnBrk="1" hangingPunct="1">
              <a:spcBef>
                <a:spcPct val="0"/>
              </a:spcBef>
            </a:pPr>
            <a:r>
              <a:rPr lang="en-GB" dirty="0" smtClean="0">
                <a:ea typeface="ＭＳ Ｐゴシック" pitchFamily="-65" charset="-128"/>
              </a:rPr>
              <a:t>Not to avert your eyes </a:t>
            </a:r>
          </a:p>
          <a:p>
            <a:pPr eaLnBrk="1" hangingPunct="1">
              <a:spcBef>
                <a:spcPct val="0"/>
              </a:spcBef>
            </a:pPr>
            <a:r>
              <a:rPr lang="en-GB" dirty="0" smtClean="0">
                <a:ea typeface="ＭＳ Ｐゴシック" pitchFamily="-65" charset="-128"/>
              </a:rPr>
              <a:t>But to behold the slaughtered lamb </a:t>
            </a:r>
          </a:p>
          <a:p>
            <a:pPr eaLnBrk="1" hangingPunct="1">
              <a:spcBef>
                <a:spcPct val="0"/>
              </a:spcBef>
            </a:pPr>
            <a:r>
              <a:rPr lang="en-GB" dirty="0" smtClean="0">
                <a:ea typeface="ＭＳ Ｐゴシック" pitchFamily="-65" charset="-128"/>
              </a:rPr>
              <a:t>Raised up for all to see </a:t>
            </a:r>
          </a:p>
          <a:p>
            <a:pPr eaLnBrk="1" hangingPunct="1">
              <a:spcBef>
                <a:spcPct val="0"/>
              </a:spcBef>
            </a:pPr>
            <a:r>
              <a:rPr lang="en-GB" dirty="0" smtClean="0">
                <a:ea typeface="ＭＳ Ｐゴシック" pitchFamily="-65" charset="-128"/>
              </a:rPr>
              <a:t>And through the brokenness and pain </a:t>
            </a:r>
          </a:p>
          <a:p>
            <a:pPr eaLnBrk="1" hangingPunct="1">
              <a:spcBef>
                <a:spcPct val="0"/>
              </a:spcBef>
            </a:pPr>
            <a:r>
              <a:rPr lang="en-GB" dirty="0" smtClean="0">
                <a:ea typeface="ＭＳ Ｐゴシック" pitchFamily="-65" charset="-128"/>
              </a:rPr>
              <a:t>To understand the greatness of the love</a:t>
            </a:r>
          </a:p>
          <a:p>
            <a:pPr eaLnBrk="1" hangingPunct="1">
              <a:spcBef>
                <a:spcPct val="0"/>
              </a:spcBef>
            </a:pPr>
            <a:endParaRPr lang="en-GB" dirty="0">
              <a:ea typeface="ＭＳ Ｐゴシック" pitchFamily="-65" charset="-128"/>
            </a:endParaRPr>
          </a:p>
          <a:p>
            <a:pPr eaLnBrk="1" hangingPunct="1">
              <a:spcBef>
                <a:spcPct val="0"/>
              </a:spcBef>
            </a:pPr>
            <a:r>
              <a:rPr lang="en-GB" dirty="0" smtClean="0">
                <a:ea typeface="ＭＳ Ｐゴシック" pitchFamily="-65" charset="-128"/>
              </a:rPr>
              <a:t>As the Apostle Peter encourages us: </a:t>
            </a:r>
          </a:p>
          <a:p>
            <a:pPr>
              <a:spcBef>
                <a:spcPct val="0"/>
              </a:spcBef>
            </a:pPr>
            <a:r>
              <a:rPr lang="en-GB" dirty="0" smtClean="0">
                <a:ea typeface="ＭＳ Ｐゴシック" pitchFamily="-65" charset="-128"/>
              </a:rPr>
              <a:t>“Above </a:t>
            </a:r>
            <a:r>
              <a:rPr lang="en-GB" dirty="0">
                <a:ea typeface="ＭＳ Ｐゴシック" pitchFamily="-65" charset="-128"/>
              </a:rPr>
              <a:t>all, love each other deeply, because love covers over a multitude of sins</a:t>
            </a:r>
            <a:r>
              <a:rPr lang="en-GB" dirty="0" smtClean="0">
                <a:ea typeface="ＭＳ Ｐゴシック" pitchFamily="-65" charset="-128"/>
              </a:rPr>
              <a:t>.”</a:t>
            </a:r>
          </a:p>
          <a:p>
            <a:pPr>
              <a:spcBef>
                <a:spcPct val="0"/>
              </a:spcBef>
            </a:pPr>
            <a:endParaRPr lang="en-GB" dirty="0">
              <a:ea typeface="ＭＳ Ｐゴシック" pitchFamily="-65" charset="-128"/>
            </a:endParaRPr>
          </a:p>
          <a:p>
            <a:pPr>
              <a:spcBef>
                <a:spcPct val="0"/>
              </a:spcBef>
            </a:pPr>
            <a:r>
              <a:rPr lang="en-GB" dirty="0" smtClean="0">
                <a:ea typeface="ＭＳ Ｐゴシック" pitchFamily="-65" charset="-128"/>
              </a:rPr>
              <a:t>PRAY</a:t>
            </a:r>
            <a:endParaRPr lang="en-GB" dirty="0">
              <a:ea typeface="ＭＳ Ｐゴシック" pitchFamily="-65" charset="-128"/>
            </a:endParaRPr>
          </a:p>
          <a:p>
            <a:pPr eaLnBrk="1" hangingPunct="1">
              <a:spcBef>
                <a:spcPct val="0"/>
              </a:spcBef>
            </a:pPr>
            <a:endParaRPr lang="en-GB" dirty="0">
              <a:ea typeface="ＭＳ Ｐゴシック" pitchFamily="-65" charset="-128"/>
            </a:endParaRPr>
          </a:p>
        </p:txBody>
      </p:sp>
      <p:sp>
        <p:nvSpPr>
          <p:cNvPr id="23555" name="Slide Number Placeholder 3"/>
          <p:cNvSpPr>
            <a:spLocks noGrp="1"/>
          </p:cNvSpPr>
          <p:nvPr>
            <p:ph type="sldNum" sz="quarter" idx="5"/>
          </p:nvPr>
        </p:nvSpPr>
        <p:spPr bwMode="auto">
          <a:xfrm>
            <a:off x="6367463" y="8685213"/>
            <a:ext cx="488950" cy="457200"/>
          </a:xfrm>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defRPr sz="2400">
                <a:solidFill>
                  <a:schemeClr val="tx1"/>
                </a:solidFill>
                <a:latin typeface="Calibri" charset="0"/>
                <a:ea typeface="ＭＳ Ｐゴシック" charset="0"/>
                <a:cs typeface="ＭＳ Ｐゴシック" charset="0"/>
              </a:defRPr>
            </a:lvl1pPr>
            <a:lvl2pPr marL="742950" indent="-285750" eaLnBrk="0" hangingPunct="0">
              <a:defRPr sz="2400">
                <a:solidFill>
                  <a:schemeClr val="tx1"/>
                </a:solidFill>
                <a:latin typeface="Calibri" charset="0"/>
                <a:ea typeface="ＭＳ Ｐゴシック" charset="0"/>
              </a:defRPr>
            </a:lvl2pPr>
            <a:lvl3pPr marL="1143000" indent="-228600" eaLnBrk="0" hangingPunct="0">
              <a:defRPr sz="2400">
                <a:solidFill>
                  <a:schemeClr val="tx1"/>
                </a:solidFill>
                <a:latin typeface="Calibri" charset="0"/>
                <a:ea typeface="ＭＳ Ｐゴシック" charset="0"/>
              </a:defRPr>
            </a:lvl3pPr>
            <a:lvl4pPr marL="1600200" indent="-228600" eaLnBrk="0" hangingPunct="0">
              <a:defRPr sz="2400">
                <a:solidFill>
                  <a:schemeClr val="tx1"/>
                </a:solidFill>
                <a:latin typeface="Calibri" charset="0"/>
                <a:ea typeface="ＭＳ Ｐゴシック" charset="0"/>
              </a:defRPr>
            </a:lvl4pPr>
            <a:lvl5pPr marL="2057400" indent="-228600" eaLnBrk="0" hangingPunct="0">
              <a:defRPr sz="2400">
                <a:solidFill>
                  <a:schemeClr val="tx1"/>
                </a:solidFill>
                <a:latin typeface="Calibri" charset="0"/>
                <a:ea typeface="ＭＳ Ｐゴシック" charset="0"/>
              </a:defRPr>
            </a:lvl5pPr>
            <a:lvl6pPr marL="2514600" indent="-228600" eaLnBrk="0" fontAlgn="base" hangingPunct="0">
              <a:spcBef>
                <a:spcPct val="0"/>
              </a:spcBef>
              <a:spcAft>
                <a:spcPct val="0"/>
              </a:spcAft>
              <a:defRPr sz="2400">
                <a:solidFill>
                  <a:schemeClr val="tx1"/>
                </a:solidFill>
                <a:latin typeface="Calibri" charset="0"/>
                <a:ea typeface="ＭＳ Ｐゴシック" charset="0"/>
              </a:defRPr>
            </a:lvl6pPr>
            <a:lvl7pPr marL="2971800" indent="-228600" eaLnBrk="0" fontAlgn="base" hangingPunct="0">
              <a:spcBef>
                <a:spcPct val="0"/>
              </a:spcBef>
              <a:spcAft>
                <a:spcPct val="0"/>
              </a:spcAft>
              <a:defRPr sz="2400">
                <a:solidFill>
                  <a:schemeClr val="tx1"/>
                </a:solidFill>
                <a:latin typeface="Calibri" charset="0"/>
                <a:ea typeface="ＭＳ Ｐゴシック" charset="0"/>
              </a:defRPr>
            </a:lvl7pPr>
            <a:lvl8pPr marL="3429000" indent="-228600" eaLnBrk="0" fontAlgn="base" hangingPunct="0">
              <a:spcBef>
                <a:spcPct val="0"/>
              </a:spcBef>
              <a:spcAft>
                <a:spcPct val="0"/>
              </a:spcAft>
              <a:defRPr sz="2400">
                <a:solidFill>
                  <a:schemeClr val="tx1"/>
                </a:solidFill>
                <a:latin typeface="Calibri" charset="0"/>
                <a:ea typeface="ＭＳ Ｐゴシック" charset="0"/>
              </a:defRPr>
            </a:lvl8pPr>
            <a:lvl9pPr marL="3886200" indent="-228600" eaLnBrk="0" fontAlgn="base" hangingPunct="0">
              <a:spcBef>
                <a:spcPct val="0"/>
              </a:spcBef>
              <a:spcAft>
                <a:spcPct val="0"/>
              </a:spcAft>
              <a:defRPr sz="2400">
                <a:solidFill>
                  <a:schemeClr val="tx1"/>
                </a:solidFill>
                <a:latin typeface="Calibri" charset="0"/>
                <a:ea typeface="ＭＳ Ｐゴシック" charset="0"/>
              </a:defRPr>
            </a:lvl9pPr>
          </a:lstStyle>
          <a:p>
            <a:pPr eaLnBrk="1" fontAlgn="base" hangingPunct="1">
              <a:spcBef>
                <a:spcPct val="0"/>
              </a:spcBef>
              <a:spcAft>
                <a:spcPct val="0"/>
              </a:spcAft>
            </a:pPr>
            <a:fld id="{BAC6F66B-3E74-B84C-BFA4-1E963B04D77A}" type="slidenum">
              <a:rPr lang="en-US" sz="1200"/>
              <a:pPr eaLnBrk="1" fontAlgn="base" hangingPunct="1">
                <a:spcBef>
                  <a:spcPct val="0"/>
                </a:spcBef>
                <a:spcAft>
                  <a:spcPct val="0"/>
                </a:spcAft>
              </a:pPr>
              <a:t>10</a:t>
            </a:fld>
            <a:endParaRPr lang="en-US" sz="120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GB"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GB" smtClean="0"/>
              <a:t>Click to edit Master subtitle style</a:t>
            </a:r>
            <a:endParaRPr lang="en-US"/>
          </a:p>
        </p:txBody>
      </p:sp>
      <p:sp>
        <p:nvSpPr>
          <p:cNvPr id="4" name="Date Placeholder 3"/>
          <p:cNvSpPr>
            <a:spLocks noGrp="1"/>
          </p:cNvSpPr>
          <p:nvPr>
            <p:ph type="dt" sz="half" idx="10"/>
          </p:nvPr>
        </p:nvSpPr>
        <p:spPr/>
        <p:txBody>
          <a:bodyPr/>
          <a:lstStyle/>
          <a:p>
            <a:fld id="{38CD5FB8-3AAB-414C-8055-37EB5419F66E}" type="datetimeFigureOut">
              <a:rPr lang="en-US" smtClean="0"/>
              <a:t>06/02/16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406006388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Content Placeholder 2"/>
          <p:cNvSpPr>
            <a:spLocks noGrp="1"/>
          </p:cNvSpPr>
          <p:nvPr>
            <p:ph idx="1"/>
          </p:nvPr>
        </p:nvSpPr>
        <p:spPr/>
        <p:txBody>
          <a:body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Date Placeholder 3"/>
          <p:cNvSpPr>
            <a:spLocks noGrp="1"/>
          </p:cNvSpPr>
          <p:nvPr>
            <p:ph type="dt" sz="half" idx="10"/>
          </p:nvPr>
        </p:nvSpPr>
        <p:spPr/>
        <p:txBody>
          <a:bodyPr/>
          <a:lstStyle/>
          <a:p>
            <a:fld id="{38CD5FB8-3AAB-414C-8055-37EB5419F66E}" type="datetimeFigureOut">
              <a:rPr lang="en-US" smtClean="0"/>
              <a:t>06/02/16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77398921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GB"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GB" smtClean="0"/>
              <a:t>Click to edit Master text styles</a:t>
            </a:r>
          </a:p>
        </p:txBody>
      </p:sp>
      <p:sp>
        <p:nvSpPr>
          <p:cNvPr id="4" name="Date Placeholder 3"/>
          <p:cNvSpPr>
            <a:spLocks noGrp="1"/>
          </p:cNvSpPr>
          <p:nvPr>
            <p:ph type="dt" sz="half" idx="10"/>
          </p:nvPr>
        </p:nvSpPr>
        <p:spPr/>
        <p:txBody>
          <a:bodyPr/>
          <a:lstStyle/>
          <a:p>
            <a:fld id="{38CD5FB8-3AAB-414C-8055-37EB5419F66E}" type="datetimeFigureOut">
              <a:rPr lang="en-US" smtClean="0"/>
              <a:t>06/02/16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266452512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5" name="Date Placeholder 4"/>
          <p:cNvSpPr>
            <a:spLocks noGrp="1"/>
          </p:cNvSpPr>
          <p:nvPr>
            <p:ph type="dt" sz="half" idx="10"/>
          </p:nvPr>
        </p:nvSpPr>
        <p:spPr/>
        <p:txBody>
          <a:bodyPr/>
          <a:lstStyle/>
          <a:p>
            <a:fld id="{38CD5FB8-3AAB-414C-8055-37EB5419F66E}" type="datetimeFigureOut">
              <a:rPr lang="en-US" smtClean="0"/>
              <a:t>06/02/16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19655409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GB"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7" name="Date Placeholder 6"/>
          <p:cNvSpPr>
            <a:spLocks noGrp="1"/>
          </p:cNvSpPr>
          <p:nvPr>
            <p:ph type="dt" sz="half" idx="10"/>
          </p:nvPr>
        </p:nvSpPr>
        <p:spPr/>
        <p:txBody>
          <a:bodyPr/>
          <a:lstStyle/>
          <a:p>
            <a:fld id="{38CD5FB8-3AAB-414C-8055-37EB5419F66E}" type="datetimeFigureOut">
              <a:rPr lang="en-US" smtClean="0"/>
              <a:t>06/02/16</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13655720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Date Placeholder 2"/>
          <p:cNvSpPr>
            <a:spLocks noGrp="1"/>
          </p:cNvSpPr>
          <p:nvPr>
            <p:ph type="dt" sz="half" idx="10"/>
          </p:nvPr>
        </p:nvSpPr>
        <p:spPr/>
        <p:txBody>
          <a:bodyPr/>
          <a:lstStyle/>
          <a:p>
            <a:fld id="{38CD5FB8-3AAB-414C-8055-37EB5419F66E}" type="datetimeFigureOut">
              <a:rPr lang="en-US" smtClean="0"/>
              <a:t>06/02/16</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88592564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8CD5FB8-3AAB-414C-8055-37EB5419F66E}" type="datetimeFigureOut">
              <a:rPr lang="en-US" smtClean="0"/>
              <a:t>06/02/16</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36548128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GB"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GB" smtClean="0"/>
              <a:t>Click to edit Master text styles</a:t>
            </a:r>
          </a:p>
        </p:txBody>
      </p:sp>
      <p:sp>
        <p:nvSpPr>
          <p:cNvPr id="5" name="Date Placeholder 4"/>
          <p:cNvSpPr>
            <a:spLocks noGrp="1"/>
          </p:cNvSpPr>
          <p:nvPr>
            <p:ph type="dt" sz="half" idx="10"/>
          </p:nvPr>
        </p:nvSpPr>
        <p:spPr/>
        <p:txBody>
          <a:bodyPr/>
          <a:lstStyle/>
          <a:p>
            <a:fld id="{38CD5FB8-3AAB-414C-8055-37EB5419F66E}" type="datetimeFigureOut">
              <a:rPr lang="en-US" smtClean="0"/>
              <a:t>06/02/16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398659098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GB"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GB" smtClean="0"/>
              <a:t>Click to edit Master text styles</a:t>
            </a:r>
          </a:p>
        </p:txBody>
      </p:sp>
      <p:sp>
        <p:nvSpPr>
          <p:cNvPr id="5" name="Date Placeholder 4"/>
          <p:cNvSpPr>
            <a:spLocks noGrp="1"/>
          </p:cNvSpPr>
          <p:nvPr>
            <p:ph type="dt" sz="half" idx="10"/>
          </p:nvPr>
        </p:nvSpPr>
        <p:spPr/>
        <p:txBody>
          <a:bodyPr/>
          <a:lstStyle/>
          <a:p>
            <a:fld id="{38CD5FB8-3AAB-414C-8055-37EB5419F66E}" type="datetimeFigureOut">
              <a:rPr lang="en-US" smtClean="0"/>
              <a:t>06/02/16</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260756471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Date Placeholder 3"/>
          <p:cNvSpPr>
            <a:spLocks noGrp="1"/>
          </p:cNvSpPr>
          <p:nvPr>
            <p:ph type="dt" sz="half" idx="10"/>
          </p:nvPr>
        </p:nvSpPr>
        <p:spPr/>
        <p:txBody>
          <a:bodyPr/>
          <a:lstStyle/>
          <a:p>
            <a:fld id="{38CD5FB8-3AAB-414C-8055-37EB5419F66E}" type="datetimeFigureOut">
              <a:rPr lang="en-US" smtClean="0"/>
              <a:t>06/02/16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390453068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GB"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GB" smtClean="0"/>
              <a:t>Click to edit Master text styles</a:t>
            </a:r>
          </a:p>
          <a:p>
            <a:pPr lvl="1"/>
            <a:r>
              <a:rPr lang="en-GB" smtClean="0"/>
              <a:t>Second level</a:t>
            </a:r>
          </a:p>
          <a:p>
            <a:pPr lvl="2"/>
            <a:r>
              <a:rPr lang="en-GB" smtClean="0"/>
              <a:t>Third level</a:t>
            </a:r>
          </a:p>
          <a:p>
            <a:pPr lvl="3"/>
            <a:r>
              <a:rPr lang="en-GB" smtClean="0"/>
              <a:t>Fourth level</a:t>
            </a:r>
          </a:p>
          <a:p>
            <a:pPr lvl="4"/>
            <a:r>
              <a:rPr lang="en-GB" smtClean="0"/>
              <a:t>Fifth level</a:t>
            </a:r>
            <a:endParaRPr lang="en-US"/>
          </a:p>
        </p:txBody>
      </p:sp>
      <p:sp>
        <p:nvSpPr>
          <p:cNvPr id="4" name="Date Placeholder 3"/>
          <p:cNvSpPr>
            <a:spLocks noGrp="1"/>
          </p:cNvSpPr>
          <p:nvPr>
            <p:ph type="dt" sz="half" idx="10"/>
          </p:nvPr>
        </p:nvSpPr>
        <p:spPr/>
        <p:txBody>
          <a:bodyPr/>
          <a:lstStyle/>
          <a:p>
            <a:fld id="{38CD5FB8-3AAB-414C-8055-37EB5419F66E}" type="datetimeFigureOut">
              <a:rPr lang="en-US" smtClean="0"/>
              <a:t>06/02/16</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2B3BACBF-B957-1442-8792-A53912E74132}" type="slidenum">
              <a:rPr lang="en-US" smtClean="0"/>
              <a:t>‹#›</a:t>
            </a:fld>
            <a:endParaRPr lang="en-US"/>
          </a:p>
        </p:txBody>
      </p:sp>
    </p:spTree>
    <p:extLst>
      <p:ext uri="{BB962C8B-B14F-4D97-AF65-F5344CB8AC3E}">
        <p14:creationId xmlns:p14="http://schemas.microsoft.com/office/powerpoint/2010/main" val="249049794"/>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GB" dirty="0" smtClean="0"/>
              <a:t>Click to edit Master title style</a:t>
            </a:r>
            <a:endParaRPr lang="en-US" dirty="0"/>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GB" dirty="0" smtClean="0"/>
              <a:t>Click to edit Master text styles</a:t>
            </a:r>
          </a:p>
          <a:p>
            <a:pPr lvl="1"/>
            <a:r>
              <a:rPr lang="en-GB" dirty="0" smtClean="0"/>
              <a:t>Second level</a:t>
            </a:r>
          </a:p>
          <a:p>
            <a:pPr lvl="2"/>
            <a:r>
              <a:rPr lang="en-GB" dirty="0" smtClean="0"/>
              <a:t>Third level</a:t>
            </a:r>
          </a:p>
          <a:p>
            <a:pPr lvl="3"/>
            <a:r>
              <a:rPr lang="en-GB" dirty="0" smtClean="0"/>
              <a:t>Fourth level</a:t>
            </a:r>
          </a:p>
          <a:p>
            <a:pPr lvl="4"/>
            <a:r>
              <a:rPr lang="en-GB" dirty="0"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8CD5FB8-3AAB-414C-8055-37EB5419F66E}" type="datetimeFigureOut">
              <a:rPr lang="en-US" smtClean="0"/>
              <a:t>06/02/16</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B3BACBF-B957-1442-8792-A53912E74132}" type="slidenum">
              <a:rPr lang="en-US" smtClean="0"/>
              <a:t>‹#›</a:t>
            </a:fld>
            <a:endParaRPr lang="en-US"/>
          </a:p>
        </p:txBody>
      </p:sp>
    </p:spTree>
    <p:extLst>
      <p:ext uri="{BB962C8B-B14F-4D97-AF65-F5344CB8AC3E}">
        <p14:creationId xmlns:p14="http://schemas.microsoft.com/office/powerpoint/2010/main" val="304322342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457200" rtl="0" eaLnBrk="1" latinLnBrk="0" hangingPunct="1">
        <a:spcBef>
          <a:spcPct val="0"/>
        </a:spcBef>
        <a:buNone/>
        <a:defRPr sz="4400" kern="1200">
          <a:solidFill>
            <a:schemeClr val="tx1"/>
          </a:solidFill>
          <a:latin typeface="Arial"/>
          <a:ea typeface="+mj-ea"/>
          <a:cs typeface="Arial"/>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Arial"/>
          <a:ea typeface="+mn-ea"/>
          <a:cs typeface="Arial"/>
        </a:defRPr>
      </a:lvl1pPr>
      <a:lvl2pPr marL="742950" indent="-285750" algn="l" defTabSz="457200" rtl="0" eaLnBrk="1" latinLnBrk="0" hangingPunct="1">
        <a:spcBef>
          <a:spcPct val="20000"/>
        </a:spcBef>
        <a:buFont typeface="Arial"/>
        <a:buChar char="–"/>
        <a:defRPr sz="2800" kern="1200">
          <a:solidFill>
            <a:schemeClr val="tx1"/>
          </a:solidFill>
          <a:latin typeface="Arial"/>
          <a:ea typeface="+mn-ea"/>
          <a:cs typeface="Arial"/>
        </a:defRPr>
      </a:lvl2pPr>
      <a:lvl3pPr marL="1143000" indent="-228600" algn="l" defTabSz="457200" rtl="0" eaLnBrk="1" latinLnBrk="0" hangingPunct="1">
        <a:spcBef>
          <a:spcPct val="20000"/>
        </a:spcBef>
        <a:buFont typeface="Arial"/>
        <a:buChar char="•"/>
        <a:defRPr sz="2400" kern="1200">
          <a:solidFill>
            <a:schemeClr val="tx1"/>
          </a:solidFill>
          <a:latin typeface="Arial"/>
          <a:ea typeface="+mn-ea"/>
          <a:cs typeface="Arial"/>
        </a:defRPr>
      </a:lvl3pPr>
      <a:lvl4pPr marL="1600200" indent="-228600" algn="l" defTabSz="457200" rtl="0" eaLnBrk="1" latinLnBrk="0" hangingPunct="1">
        <a:spcBef>
          <a:spcPct val="20000"/>
        </a:spcBef>
        <a:buFont typeface="Arial"/>
        <a:buChar char="–"/>
        <a:defRPr sz="2000" kern="1200">
          <a:solidFill>
            <a:schemeClr val="tx1"/>
          </a:solidFill>
          <a:latin typeface="Arial"/>
          <a:ea typeface="+mn-ea"/>
          <a:cs typeface="Arial"/>
        </a:defRPr>
      </a:lvl4pPr>
      <a:lvl5pPr marL="2057400" indent="-228600" algn="l" defTabSz="457200" rtl="0" eaLnBrk="1" latinLnBrk="0" hangingPunct="1">
        <a:spcBef>
          <a:spcPct val="20000"/>
        </a:spcBef>
        <a:buFont typeface="Arial"/>
        <a:buChar char="»"/>
        <a:defRPr sz="2000" kern="1200">
          <a:solidFill>
            <a:schemeClr val="tx1"/>
          </a:solidFill>
          <a:latin typeface="Arial"/>
          <a:ea typeface="+mn-ea"/>
          <a:cs typeface="Arial"/>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1.png"/></Relationships>
</file>

<file path=ppt/slides/_rels/slide2.xml.rels><?xml version="1.0" encoding="UTF-8" standalone="yes"?>
<Relationships xmlns="http://schemas.openxmlformats.org/package/2006/relationships"><Relationship Id="rId3" Type="http://schemas.openxmlformats.org/officeDocument/2006/relationships/image" Target="../media/image2.jpeg"/><Relationship Id="rId4" Type="http://schemas.microsoft.com/office/2007/relationships/hdphoto" Target="../media/hdphoto1.wdp"/><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 Id="rId3" Type="http://schemas.openxmlformats.org/officeDocument/2006/relationships/image" Target="../media/image3.png"/></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 Id="rId3" Type="http://schemas.openxmlformats.org/officeDocument/2006/relationships/image" Target="../media/image4.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 Id="rId3" Type="http://schemas.openxmlformats.org/officeDocument/2006/relationships/image" Target="../media/image5.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6.xml"/><Relationship Id="rId3" Type="http://schemas.openxmlformats.org/officeDocument/2006/relationships/image" Target="../media/image6.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xml"/><Relationship Id="rId3" Type="http://schemas.openxmlformats.org/officeDocument/2006/relationships/image" Target="../media/image6.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8.xml"/><Relationship Id="rId3" Type="http://schemas.openxmlformats.org/officeDocument/2006/relationships/image" Target="../media/image7.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9.xml"/><Relationship Id="rId3" Type="http://schemas.openxmlformats.org/officeDocument/2006/relationships/image" Target="../media/image8.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0.xml"/><Relationship Id="rId3" Type="http://schemas.openxmlformats.org/officeDocument/2006/relationships/image" Target="../media/image9.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err="1" smtClean="0"/>
              <a:t>Hexham</a:t>
            </a:r>
            <a:endParaRPr lang="en-US" dirty="0"/>
          </a:p>
        </p:txBody>
      </p:sp>
      <p:sp>
        <p:nvSpPr>
          <p:cNvPr id="3" name="Subtitle 2"/>
          <p:cNvSpPr>
            <a:spLocks noGrp="1"/>
          </p:cNvSpPr>
          <p:nvPr>
            <p:ph type="subTitle" idx="1"/>
          </p:nvPr>
        </p:nvSpPr>
        <p:spPr/>
        <p:txBody>
          <a:bodyPr/>
          <a:lstStyle/>
          <a:p>
            <a:r>
              <a:rPr lang="en-US" dirty="0" smtClean="0"/>
              <a:t>Isaiah 53</a:t>
            </a:r>
            <a:endParaRPr lang="en-US" dirty="0"/>
          </a:p>
        </p:txBody>
      </p:sp>
      <p:pic>
        <p:nvPicPr>
          <p:cNvPr id="4" name="Picture 3"/>
          <p:cNvPicPr>
            <a:picLocks noChangeAspect="1"/>
          </p:cNvPicPr>
          <p:nvPr/>
        </p:nvPicPr>
        <p:blipFill>
          <a:blip r:embed="rId3"/>
          <a:stretch>
            <a:fillRect/>
          </a:stretch>
        </p:blipFill>
        <p:spPr>
          <a:xfrm>
            <a:off x="685800" y="1528573"/>
            <a:ext cx="7994141" cy="5329427"/>
          </a:xfrm>
          <a:prstGeom prst="rect">
            <a:avLst/>
          </a:prstGeom>
        </p:spPr>
      </p:pic>
      <p:sp>
        <p:nvSpPr>
          <p:cNvPr id="5" name="TextBox 4"/>
          <p:cNvSpPr txBox="1"/>
          <p:nvPr/>
        </p:nvSpPr>
        <p:spPr>
          <a:xfrm>
            <a:off x="1899160" y="5407967"/>
            <a:ext cx="2351926" cy="461665"/>
          </a:xfrm>
          <a:prstGeom prst="rect">
            <a:avLst/>
          </a:prstGeom>
          <a:noFill/>
        </p:spPr>
        <p:txBody>
          <a:bodyPr wrap="none" rtlCol="0">
            <a:spAutoFit/>
          </a:bodyPr>
          <a:lstStyle/>
          <a:p>
            <a:r>
              <a:rPr lang="en-US" sz="2400" dirty="0" smtClean="0">
                <a:solidFill>
                  <a:schemeClr val="bg1"/>
                </a:solidFill>
                <a:latin typeface="Arial"/>
                <a:cs typeface="Arial"/>
              </a:rPr>
              <a:t>@</a:t>
            </a:r>
            <a:r>
              <a:rPr lang="en-US" sz="2400" dirty="0" err="1" smtClean="0">
                <a:solidFill>
                  <a:schemeClr val="bg1"/>
                </a:solidFill>
                <a:latin typeface="Arial"/>
                <a:cs typeface="Arial"/>
              </a:rPr>
              <a:t>TweetsOfMW</a:t>
            </a:r>
            <a:endParaRPr lang="en-US" sz="2400" dirty="0">
              <a:solidFill>
                <a:schemeClr val="bg1"/>
              </a:solidFill>
              <a:latin typeface="Arial"/>
              <a:cs typeface="Arial"/>
            </a:endParaRPr>
          </a:p>
        </p:txBody>
      </p:sp>
    </p:spTree>
    <p:extLst>
      <p:ext uri="{BB962C8B-B14F-4D97-AF65-F5344CB8AC3E}">
        <p14:creationId xmlns:p14="http://schemas.microsoft.com/office/powerpoint/2010/main" val="169274674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cstate="screen">
            <a:extLst>
              <a:ext uri="{BEBA8EAE-BF5A-486C-A8C5-ECC9F3942E4B}">
                <a14:imgProps xmlns:a14="http://schemas.microsoft.com/office/drawing/2010/main">
                  <a14:imgLayer r:embed="rId4">
                    <a14:imgEffect>
                      <a14:brightnessContrast bright="9000"/>
                    </a14:imgEffect>
                  </a14:imgLayer>
                </a14:imgProps>
              </a:ext>
              <a:ext uri="{28A0092B-C50C-407E-A947-70E740481C1C}">
                <a14:useLocalDpi xmlns:a14="http://schemas.microsoft.com/office/drawing/2010/main"/>
              </a:ext>
            </a:extLst>
          </a:blip>
          <a:srcRect l="8192" r="7553"/>
          <a:stretch/>
        </p:blipFill>
        <p:spPr>
          <a:xfrm>
            <a:off x="0" y="0"/>
            <a:ext cx="9144000" cy="6858000"/>
          </a:xfrm>
          <a:prstGeom prst="rect">
            <a:avLst/>
          </a:prstGeom>
        </p:spPr>
      </p:pic>
      <p:sp>
        <p:nvSpPr>
          <p:cNvPr id="2" name="Title 1"/>
          <p:cNvSpPr>
            <a:spLocks noGrp="1"/>
          </p:cNvSpPr>
          <p:nvPr>
            <p:ph type="title"/>
          </p:nvPr>
        </p:nvSpPr>
        <p:spPr>
          <a:xfrm>
            <a:off x="457200" y="446267"/>
            <a:ext cx="8229600" cy="1143000"/>
          </a:xfrm>
        </p:spPr>
        <p:txBody>
          <a:bodyPr>
            <a:normAutofit/>
          </a:bodyPr>
          <a:lstStyle/>
          <a:p>
            <a:r>
              <a:rPr lang="en-US" sz="5500" dirty="0" smtClean="0">
                <a:solidFill>
                  <a:srgbClr val="FFFFFF"/>
                </a:solidFill>
              </a:rPr>
              <a:t>Finding the Key  </a:t>
            </a:r>
            <a:endParaRPr lang="en-US" sz="5500" dirty="0">
              <a:solidFill>
                <a:srgbClr val="FFFFFF"/>
              </a:solidFill>
            </a:endParaRPr>
          </a:p>
        </p:txBody>
      </p:sp>
    </p:spTree>
    <p:extLst>
      <p:ext uri="{BB962C8B-B14F-4D97-AF65-F5344CB8AC3E}">
        <p14:creationId xmlns:p14="http://schemas.microsoft.com/office/powerpoint/2010/main" val="389885888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rotWithShape="1">
          <a:blip r:embed="rId3" cstate="screen">
            <a:extLst>
              <a:ext uri="{28A0092B-C50C-407E-A947-70E740481C1C}">
                <a14:useLocalDpi xmlns:a14="http://schemas.microsoft.com/office/drawing/2010/main"/>
              </a:ext>
            </a:extLst>
          </a:blip>
          <a:srcRect/>
          <a:stretch/>
        </p:blipFill>
        <p:spPr>
          <a:xfrm>
            <a:off x="0" y="0"/>
            <a:ext cx="9144000" cy="6858000"/>
          </a:xfrm>
          <a:prstGeom prst="rect">
            <a:avLst/>
          </a:prstGeom>
        </p:spPr>
      </p:pic>
      <p:sp>
        <p:nvSpPr>
          <p:cNvPr id="2" name="Title 1"/>
          <p:cNvSpPr>
            <a:spLocks noGrp="1"/>
          </p:cNvSpPr>
          <p:nvPr>
            <p:ph type="title"/>
          </p:nvPr>
        </p:nvSpPr>
        <p:spPr>
          <a:xfrm>
            <a:off x="457200" y="274638"/>
            <a:ext cx="8229600" cy="2519362"/>
          </a:xfrm>
        </p:spPr>
        <p:txBody>
          <a:bodyPr>
            <a:normAutofit/>
          </a:bodyPr>
          <a:lstStyle/>
          <a:p>
            <a:pPr algn="l"/>
            <a:r>
              <a:rPr lang="en-US" dirty="0" smtClean="0">
                <a:solidFill>
                  <a:schemeClr val="bg1"/>
                </a:solidFill>
              </a:rPr>
              <a:t>a Question </a:t>
            </a:r>
            <a:br>
              <a:rPr lang="en-US" dirty="0" smtClean="0">
                <a:solidFill>
                  <a:schemeClr val="bg1"/>
                </a:solidFill>
              </a:rPr>
            </a:br>
            <a:r>
              <a:rPr lang="en-US" dirty="0" smtClean="0">
                <a:solidFill>
                  <a:schemeClr val="bg1"/>
                </a:solidFill>
              </a:rPr>
              <a:t>of Identity </a:t>
            </a:r>
            <a:endParaRPr lang="en-US" dirty="0">
              <a:solidFill>
                <a:schemeClr val="bg1"/>
              </a:solidFill>
            </a:endParaRPr>
          </a:p>
        </p:txBody>
      </p:sp>
    </p:spTree>
    <p:extLst>
      <p:ext uri="{BB962C8B-B14F-4D97-AF65-F5344CB8AC3E}">
        <p14:creationId xmlns:p14="http://schemas.microsoft.com/office/powerpoint/2010/main" val="57933668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1634219" y="940660"/>
            <a:ext cx="5542177" cy="5917340"/>
          </a:xfrm>
          <a:prstGeom prst="rect">
            <a:avLst/>
          </a:prstGeom>
        </p:spPr>
      </p:pic>
      <p:sp>
        <p:nvSpPr>
          <p:cNvPr id="2" name="Title 1"/>
          <p:cNvSpPr>
            <a:spLocks noGrp="1"/>
          </p:cNvSpPr>
          <p:nvPr>
            <p:ph type="title"/>
          </p:nvPr>
        </p:nvSpPr>
        <p:spPr>
          <a:xfrm>
            <a:off x="457200" y="0"/>
            <a:ext cx="8229600" cy="1143000"/>
          </a:xfrm>
        </p:spPr>
        <p:txBody>
          <a:bodyPr/>
          <a:lstStyle/>
          <a:p>
            <a:r>
              <a:rPr lang="en-US" dirty="0" smtClean="0">
                <a:solidFill>
                  <a:schemeClr val="bg2">
                    <a:lumMod val="50000"/>
                  </a:schemeClr>
                </a:solidFill>
              </a:rPr>
              <a:t>Raised Up </a:t>
            </a:r>
            <a:endParaRPr lang="en-US" dirty="0">
              <a:solidFill>
                <a:schemeClr val="bg2">
                  <a:lumMod val="50000"/>
                </a:schemeClr>
              </a:solidFill>
            </a:endParaRPr>
          </a:p>
        </p:txBody>
      </p:sp>
    </p:spTree>
    <p:extLst>
      <p:ext uri="{BB962C8B-B14F-4D97-AF65-F5344CB8AC3E}">
        <p14:creationId xmlns:p14="http://schemas.microsoft.com/office/powerpoint/2010/main" val="74719325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chemeClr val="accent2">
                    <a:lumMod val="75000"/>
                  </a:schemeClr>
                </a:solidFill>
              </a:rPr>
              <a:t>A Sacrificial Death </a:t>
            </a:r>
            <a:endParaRPr lang="en-US" dirty="0">
              <a:solidFill>
                <a:schemeClr val="accent2">
                  <a:lumMod val="75000"/>
                </a:schemeClr>
              </a:solidFill>
            </a:endParaRPr>
          </a:p>
        </p:txBody>
      </p:sp>
      <p:pic>
        <p:nvPicPr>
          <p:cNvPr id="4" name="Picture 3"/>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1659057" y="1634397"/>
            <a:ext cx="6036145" cy="4859096"/>
          </a:xfrm>
          <a:prstGeom prst="rect">
            <a:avLst/>
          </a:prstGeom>
        </p:spPr>
      </p:pic>
    </p:spTree>
    <p:extLst>
      <p:ext uri="{BB962C8B-B14F-4D97-AF65-F5344CB8AC3E}">
        <p14:creationId xmlns:p14="http://schemas.microsoft.com/office/powerpoint/2010/main" val="162421784"/>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09160F"/>
        </a:solidFill>
        <a:effectLst/>
      </p:bgPr>
    </p:bg>
    <p:spTree>
      <p:nvGrpSpPr>
        <p:cNvPr id="1" name=""/>
        <p:cNvGrpSpPr/>
        <p:nvPr/>
      </p:nvGrpSpPr>
      <p:grpSpPr>
        <a:xfrm>
          <a:off x="0" y="0"/>
          <a:ext cx="0" cy="0"/>
          <a:chOff x="0" y="0"/>
          <a:chExt cx="0" cy="0"/>
        </a:xfrm>
      </p:grpSpPr>
      <p:pic>
        <p:nvPicPr>
          <p:cNvPr id="7" name="Picture 6"/>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0" y="-91376"/>
            <a:ext cx="9144000" cy="6090615"/>
          </a:xfrm>
          <a:prstGeom prst="rect">
            <a:avLst/>
          </a:prstGeom>
        </p:spPr>
      </p:pic>
      <p:sp>
        <p:nvSpPr>
          <p:cNvPr id="8" name="Rectangle 7"/>
          <p:cNvSpPr/>
          <p:nvPr/>
        </p:nvSpPr>
        <p:spPr>
          <a:xfrm>
            <a:off x="0" y="4608286"/>
            <a:ext cx="9144000" cy="2249714"/>
          </a:xfrm>
          <a:prstGeom prst="rect">
            <a:avLst/>
          </a:prstGeom>
          <a:gradFill flip="none" rotWithShape="1">
            <a:gsLst>
              <a:gs pos="0">
                <a:schemeClr val="tx1"/>
              </a:gs>
              <a:gs pos="100000">
                <a:srgbClr val="FFFFFF">
                  <a:alpha val="0"/>
                </a:srgbClr>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396724" y="5427739"/>
            <a:ext cx="8229600" cy="1143000"/>
          </a:xfrm>
        </p:spPr>
        <p:txBody>
          <a:bodyPr/>
          <a:lstStyle/>
          <a:p>
            <a:pPr algn="l"/>
            <a:r>
              <a:rPr lang="en-US" dirty="0" smtClean="0">
                <a:solidFill>
                  <a:schemeClr val="bg1"/>
                </a:solidFill>
              </a:rPr>
              <a:t>From Punishment to Peace</a:t>
            </a:r>
            <a:endParaRPr lang="en-US" dirty="0">
              <a:solidFill>
                <a:schemeClr val="bg1"/>
              </a:solidFill>
            </a:endParaRPr>
          </a:p>
        </p:txBody>
      </p:sp>
    </p:spTree>
    <p:extLst>
      <p:ext uri="{BB962C8B-B14F-4D97-AF65-F5344CB8AC3E}">
        <p14:creationId xmlns:p14="http://schemas.microsoft.com/office/powerpoint/2010/main" val="2118248968"/>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0" y="-91376"/>
            <a:ext cx="9144000" cy="6090615"/>
          </a:xfrm>
          <a:prstGeom prst="rect">
            <a:avLst/>
          </a:prstGeom>
        </p:spPr>
      </p:pic>
      <p:sp>
        <p:nvSpPr>
          <p:cNvPr id="8" name="Rectangle 7"/>
          <p:cNvSpPr/>
          <p:nvPr/>
        </p:nvSpPr>
        <p:spPr>
          <a:xfrm>
            <a:off x="0" y="4608286"/>
            <a:ext cx="9144000" cy="2249714"/>
          </a:xfrm>
          <a:prstGeom prst="rect">
            <a:avLst/>
          </a:prstGeom>
          <a:gradFill flip="none" rotWithShape="1">
            <a:gsLst>
              <a:gs pos="0">
                <a:schemeClr val="tx1"/>
              </a:gs>
              <a:gs pos="100000">
                <a:srgbClr val="FFFFFF">
                  <a:alpha val="0"/>
                </a:srgbClr>
              </a:gs>
            </a:gsLst>
            <a:lin ang="16200000" scaled="0"/>
            <a:tileRect/>
          </a:gra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a:xfrm>
            <a:off x="396724" y="5427739"/>
            <a:ext cx="8229600" cy="1143000"/>
          </a:xfrm>
        </p:spPr>
        <p:txBody>
          <a:bodyPr/>
          <a:lstStyle/>
          <a:p>
            <a:pPr algn="l"/>
            <a:r>
              <a:rPr lang="en-US" dirty="0" smtClean="0">
                <a:solidFill>
                  <a:schemeClr val="bg1"/>
                </a:solidFill>
              </a:rPr>
              <a:t>From Punishment to Peace</a:t>
            </a:r>
            <a:endParaRPr lang="en-US" dirty="0">
              <a:solidFill>
                <a:schemeClr val="bg1"/>
              </a:solidFill>
            </a:endParaRPr>
          </a:p>
        </p:txBody>
      </p:sp>
    </p:spTree>
    <p:extLst>
      <p:ext uri="{BB962C8B-B14F-4D97-AF65-F5344CB8AC3E}">
        <p14:creationId xmlns:p14="http://schemas.microsoft.com/office/powerpoint/2010/main" val="67844794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1A2759"/>
        </a:solidFill>
        <a:effectLst/>
      </p:bgPr>
    </p:bg>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0" y="786984"/>
            <a:ext cx="9144000" cy="6071016"/>
          </a:xfrm>
          <a:prstGeom prst="rect">
            <a:avLst/>
          </a:prstGeom>
        </p:spPr>
      </p:pic>
      <p:sp>
        <p:nvSpPr>
          <p:cNvPr id="2" name="Title 1"/>
          <p:cNvSpPr>
            <a:spLocks noGrp="1"/>
          </p:cNvSpPr>
          <p:nvPr>
            <p:ph type="title"/>
          </p:nvPr>
        </p:nvSpPr>
        <p:spPr/>
        <p:txBody>
          <a:bodyPr/>
          <a:lstStyle/>
          <a:p>
            <a:r>
              <a:rPr lang="en-US" dirty="0" smtClean="0">
                <a:solidFill>
                  <a:srgbClr val="FFFFFF"/>
                </a:solidFill>
              </a:rPr>
              <a:t>Going Astray Every Day </a:t>
            </a:r>
            <a:endParaRPr lang="en-US" dirty="0">
              <a:solidFill>
                <a:srgbClr val="FFFFFF"/>
              </a:solidFill>
            </a:endParaRPr>
          </a:p>
        </p:txBody>
      </p:sp>
    </p:spTree>
    <p:extLst>
      <p:ext uri="{BB962C8B-B14F-4D97-AF65-F5344CB8AC3E}">
        <p14:creationId xmlns:p14="http://schemas.microsoft.com/office/powerpoint/2010/main" val="1175549268"/>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3" name="Content Placeholder 2"/>
          <p:cNvSpPr>
            <a:spLocks noGrp="1"/>
          </p:cNvSpPr>
          <p:nvPr>
            <p:ph idx="1"/>
          </p:nvPr>
        </p:nvSpPr>
        <p:spPr>
          <a:xfrm>
            <a:off x="457201" y="2894804"/>
            <a:ext cx="4187174" cy="3554747"/>
          </a:xfrm>
        </p:spPr>
        <p:txBody>
          <a:bodyPr>
            <a:normAutofit/>
          </a:bodyPr>
          <a:lstStyle/>
          <a:p>
            <a:pPr marL="0" indent="0">
              <a:buNone/>
            </a:pPr>
            <a:r>
              <a:rPr lang="en-US" sz="2800" dirty="0" smtClean="0">
                <a:solidFill>
                  <a:schemeClr val="bg1">
                    <a:lumMod val="85000"/>
                  </a:schemeClr>
                </a:solidFill>
              </a:rPr>
              <a:t>He </a:t>
            </a:r>
            <a:r>
              <a:rPr lang="en-US" sz="2800" dirty="0">
                <a:solidFill>
                  <a:schemeClr val="bg1">
                    <a:lumMod val="85000"/>
                  </a:schemeClr>
                </a:solidFill>
              </a:rPr>
              <a:t>is no fool who gives what he cannot keep to gain that which he cannot lose</a:t>
            </a:r>
            <a:r>
              <a:rPr lang="en-US" sz="2800" dirty="0" smtClean="0">
                <a:solidFill>
                  <a:schemeClr val="bg1">
                    <a:lumMod val="85000"/>
                  </a:schemeClr>
                </a:solidFill>
              </a:rPr>
              <a:t>.</a:t>
            </a:r>
          </a:p>
          <a:p>
            <a:pPr marL="0" indent="0">
              <a:buNone/>
            </a:pPr>
            <a:endParaRPr lang="en-US" sz="2800" dirty="0">
              <a:solidFill>
                <a:schemeClr val="bg1">
                  <a:lumMod val="85000"/>
                </a:schemeClr>
              </a:solidFill>
            </a:endParaRPr>
          </a:p>
          <a:p>
            <a:pPr marL="0" indent="0">
              <a:buNone/>
            </a:pPr>
            <a:r>
              <a:rPr lang="en-US" sz="2800" dirty="0" smtClean="0">
                <a:solidFill>
                  <a:schemeClr val="bg1">
                    <a:lumMod val="85000"/>
                  </a:schemeClr>
                </a:solidFill>
              </a:rPr>
              <a:t>Jim Elliot</a:t>
            </a:r>
          </a:p>
          <a:p>
            <a:pPr marL="0" indent="0">
              <a:buNone/>
            </a:pPr>
            <a:r>
              <a:rPr lang="en-US" sz="2800" dirty="0" smtClean="0">
                <a:solidFill>
                  <a:schemeClr val="bg1">
                    <a:lumMod val="85000"/>
                  </a:schemeClr>
                </a:solidFill>
              </a:rPr>
              <a:t>1927―1956 </a:t>
            </a:r>
            <a:endParaRPr lang="en-US" sz="2800" dirty="0">
              <a:solidFill>
                <a:schemeClr val="bg1">
                  <a:lumMod val="85000"/>
                </a:schemeClr>
              </a:solidFill>
            </a:endParaRPr>
          </a:p>
        </p:txBody>
      </p:sp>
      <p:pic>
        <p:nvPicPr>
          <p:cNvPr id="4" name="Picture 3"/>
          <p:cNvPicPr>
            <a:picLocks noChangeAspect="1"/>
          </p:cNvPicPr>
          <p:nvPr/>
        </p:nvPicPr>
        <p:blipFill>
          <a:blip r:embed="rId3"/>
          <a:stretch>
            <a:fillRect/>
          </a:stretch>
        </p:blipFill>
        <p:spPr>
          <a:xfrm>
            <a:off x="4876800" y="745513"/>
            <a:ext cx="3810000" cy="5486400"/>
          </a:xfrm>
          <a:prstGeom prst="rect">
            <a:avLst/>
          </a:prstGeom>
        </p:spPr>
      </p:pic>
      <p:sp>
        <p:nvSpPr>
          <p:cNvPr id="5" name="Title 1"/>
          <p:cNvSpPr>
            <a:spLocks noGrp="1"/>
          </p:cNvSpPr>
          <p:nvPr>
            <p:ph type="title"/>
          </p:nvPr>
        </p:nvSpPr>
        <p:spPr>
          <a:xfrm>
            <a:off x="457200" y="274637"/>
            <a:ext cx="4187175" cy="1796350"/>
          </a:xfrm>
        </p:spPr>
        <p:txBody>
          <a:bodyPr>
            <a:normAutofit/>
          </a:bodyPr>
          <a:lstStyle/>
          <a:p>
            <a:pPr algn="l"/>
            <a:r>
              <a:rPr lang="en-US" sz="3600" dirty="0" smtClean="0">
                <a:solidFill>
                  <a:srgbClr val="FFFFFF"/>
                </a:solidFill>
              </a:rPr>
              <a:t>a Surrendered</a:t>
            </a:r>
            <a:r>
              <a:rPr lang="en-US" dirty="0" smtClean="0">
                <a:solidFill>
                  <a:srgbClr val="FFFFFF"/>
                </a:solidFill>
              </a:rPr>
              <a:t/>
            </a:r>
            <a:br>
              <a:rPr lang="en-US" dirty="0" smtClean="0">
                <a:solidFill>
                  <a:srgbClr val="FFFFFF"/>
                </a:solidFill>
              </a:rPr>
            </a:br>
            <a:r>
              <a:rPr lang="en-US" dirty="0" smtClean="0">
                <a:solidFill>
                  <a:srgbClr val="FFFFFF"/>
                </a:solidFill>
              </a:rPr>
              <a:t>   Life</a:t>
            </a:r>
            <a:endParaRPr lang="en-US" dirty="0">
              <a:solidFill>
                <a:srgbClr val="FFFFFF"/>
              </a:solidFill>
            </a:endParaRPr>
          </a:p>
        </p:txBody>
      </p:sp>
    </p:spTree>
    <p:extLst>
      <p:ext uri="{BB962C8B-B14F-4D97-AF65-F5344CB8AC3E}">
        <p14:creationId xmlns:p14="http://schemas.microsoft.com/office/powerpoint/2010/main" val="1981809171"/>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2120900" y="0"/>
            <a:ext cx="4898571" cy="6858000"/>
          </a:xfrm>
          <a:prstGeom prst="rect">
            <a:avLst/>
          </a:prstGeom>
        </p:spPr>
      </p:pic>
    </p:spTree>
    <p:extLst>
      <p:ext uri="{BB962C8B-B14F-4D97-AF65-F5344CB8AC3E}">
        <p14:creationId xmlns:p14="http://schemas.microsoft.com/office/powerpoint/2010/main" val="2693381229"/>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otalTime>1670</TotalTime>
  <Words>163</Words>
  <Application>Microsoft Macintosh PowerPoint</Application>
  <PresentationFormat>On-screen Show (4:3)</PresentationFormat>
  <Paragraphs>183</Paragraphs>
  <Slides>10</Slides>
  <Notes>10</Notes>
  <HiddenSlides>0</HiddenSlides>
  <MMClips>0</MMClips>
  <ScaleCrop>false</ScaleCrop>
  <HeadingPairs>
    <vt:vector size="4" baseType="variant">
      <vt:variant>
        <vt:lpstr>Theme</vt:lpstr>
      </vt:variant>
      <vt:variant>
        <vt:i4>1</vt:i4>
      </vt:variant>
      <vt:variant>
        <vt:lpstr>Slide Titles</vt:lpstr>
      </vt:variant>
      <vt:variant>
        <vt:i4>10</vt:i4>
      </vt:variant>
    </vt:vector>
  </HeadingPairs>
  <TitlesOfParts>
    <vt:vector size="11" baseType="lpstr">
      <vt:lpstr>Office Theme</vt:lpstr>
      <vt:lpstr>Hexham</vt:lpstr>
      <vt:lpstr>Finding the Key  </vt:lpstr>
      <vt:lpstr>a Question  of Identity </vt:lpstr>
      <vt:lpstr>Raised Up </vt:lpstr>
      <vt:lpstr>A Sacrificial Death </vt:lpstr>
      <vt:lpstr>From Punishment to Peace</vt:lpstr>
      <vt:lpstr>From Punishment to Peace</vt:lpstr>
      <vt:lpstr>Going Astray Every Day </vt:lpstr>
      <vt:lpstr>a Surrendered    Life</vt:lpstr>
      <vt:lpstr>PowerPoint Presentation</vt:lpstr>
    </vt:vector>
  </TitlesOfParts>
  <Company>TLG</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Hexham</dc:title>
  <dc:creator>Matt Wilson</dc:creator>
  <cp:lastModifiedBy>Matt Wilson</cp:lastModifiedBy>
  <cp:revision>42</cp:revision>
  <cp:lastPrinted>2016-02-06T20:26:20Z</cp:lastPrinted>
  <dcterms:created xsi:type="dcterms:W3CDTF">2016-01-11T19:54:58Z</dcterms:created>
  <dcterms:modified xsi:type="dcterms:W3CDTF">2016-02-06T20:31:36Z</dcterms:modified>
</cp:coreProperties>
</file>